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438" r:id="rId3"/>
    <p:sldId id="439" r:id="rId4"/>
    <p:sldId id="440" r:id="rId5"/>
    <p:sldId id="441" r:id="rId6"/>
    <p:sldId id="442" r:id="rId7"/>
    <p:sldId id="443" r:id="rId8"/>
    <p:sldId id="444" r:id="rId9"/>
    <p:sldId id="446" r:id="rId10"/>
    <p:sldId id="447" r:id="rId11"/>
    <p:sldId id="448" r:id="rId12"/>
    <p:sldId id="449" r:id="rId13"/>
    <p:sldId id="450" r:id="rId14"/>
    <p:sldId id="451" r:id="rId15"/>
    <p:sldId id="486" r:id="rId16"/>
    <p:sldId id="455" r:id="rId17"/>
    <p:sldId id="456" r:id="rId18"/>
    <p:sldId id="457" r:id="rId19"/>
    <p:sldId id="458" r:id="rId20"/>
    <p:sldId id="459" r:id="rId21"/>
    <p:sldId id="460" r:id="rId22"/>
    <p:sldId id="461" r:id="rId23"/>
    <p:sldId id="462" r:id="rId24"/>
    <p:sldId id="465" r:id="rId25"/>
    <p:sldId id="466" r:id="rId26"/>
    <p:sldId id="471" r:id="rId27"/>
    <p:sldId id="472" r:id="rId28"/>
    <p:sldId id="473" r:id="rId29"/>
    <p:sldId id="474" r:id="rId30"/>
    <p:sldId id="475" r:id="rId31"/>
    <p:sldId id="476" r:id="rId32"/>
    <p:sldId id="477" r:id="rId33"/>
    <p:sldId id="478" r:id="rId34"/>
    <p:sldId id="479" r:id="rId35"/>
    <p:sldId id="480" r:id="rId36"/>
    <p:sldId id="481" r:id="rId37"/>
    <p:sldId id="482" r:id="rId38"/>
    <p:sldId id="484" r:id="rId39"/>
    <p:sldId id="487" r:id="rId40"/>
  </p:sldIdLst>
  <p:sldSz cx="9144000" cy="6858000" type="screen4x3"/>
  <p:notesSz cx="6745288" cy="985678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990000"/>
    <a:srgbClr val="CC3300"/>
    <a:srgbClr val="0080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0" autoAdjust="0"/>
    <p:restoredTop sz="91215" autoAdjust="0"/>
  </p:normalViewPr>
  <p:slideViewPr>
    <p:cSldViewPr>
      <p:cViewPr>
        <p:scale>
          <a:sx n="100" d="100"/>
          <a:sy n="100" d="100"/>
        </p:scale>
        <p:origin x="-1380" y="-4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77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23595" cy="49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11" tIns="46006" rIns="92011" bIns="46006" numCol="1" anchor="t" anchorCtr="0" compatLnSpc="1">
            <a:prstTxWarp prst="textNoShape">
              <a:avLst/>
            </a:prstTxWarp>
          </a:bodyPr>
          <a:lstStyle>
            <a:lvl1pPr defTabSz="919829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0104" y="1"/>
            <a:ext cx="2923595" cy="49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11" tIns="46006" rIns="92011" bIns="46006" numCol="1" anchor="t" anchorCtr="0" compatLnSpc="1">
            <a:prstTxWarp prst="textNoShape">
              <a:avLst/>
            </a:prstTxWarp>
          </a:bodyPr>
          <a:lstStyle>
            <a:lvl1pPr algn="r" defTabSz="919829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5B55062-7A7A-48A5-B318-68C60481AA34}" type="datetimeFigureOut">
              <a:rPr lang="pl-PL"/>
              <a:pPr>
                <a:defRPr/>
              </a:pPr>
              <a:t>2012-11-14</a:t>
            </a:fld>
            <a:endParaRPr lang="pl-PL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363712"/>
            <a:ext cx="2923595" cy="49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11" tIns="46006" rIns="92011" bIns="46006" numCol="1" anchor="b" anchorCtr="0" compatLnSpc="1">
            <a:prstTxWarp prst="textNoShape">
              <a:avLst/>
            </a:prstTxWarp>
          </a:bodyPr>
          <a:lstStyle>
            <a:lvl1pPr defTabSz="919829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0104" y="9363712"/>
            <a:ext cx="2923595" cy="49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11" tIns="46006" rIns="92011" bIns="46006" numCol="1" anchor="b" anchorCtr="0" compatLnSpc="1">
            <a:prstTxWarp prst="textNoShape">
              <a:avLst/>
            </a:prstTxWarp>
          </a:bodyPr>
          <a:lstStyle>
            <a:lvl1pPr algn="r" defTabSz="919829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9AA0A4B-E885-45DD-935F-4FDADB82B2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2960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 bwMode="auto">
          <a:xfrm>
            <a:off x="3" y="1"/>
            <a:ext cx="2923595" cy="49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11" tIns="46006" rIns="92011" bIns="46006" numCol="1" anchor="t" anchorCtr="0" compatLnSpc="1">
            <a:prstTxWarp prst="textNoShape">
              <a:avLst/>
            </a:prstTxWarp>
          </a:bodyPr>
          <a:lstStyle>
            <a:lvl1pPr defTabSz="919829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 bwMode="auto">
          <a:xfrm>
            <a:off x="3820104" y="1"/>
            <a:ext cx="2923595" cy="49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11" tIns="46006" rIns="92011" bIns="46006" numCol="1" anchor="t" anchorCtr="0" compatLnSpc="1">
            <a:prstTxWarp prst="textNoShape">
              <a:avLst/>
            </a:prstTxWarp>
          </a:bodyPr>
          <a:lstStyle>
            <a:lvl1pPr algn="r" defTabSz="919829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2FFA4BE-F44B-4431-A68D-7BC2A53BBB0F}" type="datetimeFigureOut">
              <a:rPr lang="pl-PL"/>
              <a:pPr>
                <a:defRPr/>
              </a:pPr>
              <a:t>2012-11-14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39775"/>
            <a:ext cx="4926012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3" tIns="45362" rIns="90723" bIns="45362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 bwMode="auto">
          <a:xfrm>
            <a:off x="673578" y="4682658"/>
            <a:ext cx="5398141" cy="443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11" tIns="46006" rIns="92011" bIns="460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 bwMode="auto">
          <a:xfrm>
            <a:off x="3" y="9363712"/>
            <a:ext cx="2923595" cy="49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11" tIns="46006" rIns="92011" bIns="46006" numCol="1" anchor="b" anchorCtr="0" compatLnSpc="1">
            <a:prstTxWarp prst="textNoShape">
              <a:avLst/>
            </a:prstTxWarp>
          </a:bodyPr>
          <a:lstStyle>
            <a:lvl1pPr defTabSz="919829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 bwMode="auto">
          <a:xfrm>
            <a:off x="3820104" y="9363712"/>
            <a:ext cx="2923595" cy="49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11" tIns="46006" rIns="92011" bIns="46006" numCol="1" anchor="b" anchorCtr="0" compatLnSpc="1">
            <a:prstTxWarp prst="textNoShape">
              <a:avLst/>
            </a:prstTxWarp>
          </a:bodyPr>
          <a:lstStyle>
            <a:lvl1pPr algn="r" defTabSz="919829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B9F761A-17E7-48B1-A809-BD9F37EF29B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3926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9F761A-17E7-48B1-A809-BD9F37EF29B1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5819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41987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644"/>
            <a:fld id="{5BFFAFCC-BE01-4BE7-A4F2-294FAC1BC15D}" type="slidenum">
              <a:rPr lang="pl-PL" smtClean="0"/>
              <a:pPr defTabSz="919644"/>
              <a:t>10</a:t>
            </a:fld>
            <a:endParaRPr 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3277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644"/>
            <a:fld id="{4B99CFCC-7B33-4DA7-BBB6-8F414BFEE5EF}" type="slidenum">
              <a:rPr lang="pl-PL" smtClean="0"/>
              <a:pPr defTabSz="919644"/>
              <a:t>11</a:t>
            </a:fld>
            <a:endParaRPr 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3277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644"/>
            <a:fld id="{4B99CFCC-7B33-4DA7-BBB6-8F414BFEE5EF}" type="slidenum">
              <a:rPr lang="pl-PL" smtClean="0"/>
              <a:pPr defTabSz="919644"/>
              <a:t>12</a:t>
            </a:fld>
            <a:endParaRPr lang="pl-P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3277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644"/>
            <a:fld id="{4B99CFCC-7B33-4DA7-BBB6-8F414BFEE5EF}" type="slidenum">
              <a:rPr lang="pl-PL" smtClean="0"/>
              <a:pPr defTabSz="919644"/>
              <a:t>13</a:t>
            </a:fld>
            <a:endParaRPr lang="pl-P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3277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644"/>
            <a:fld id="{4B99CFCC-7B33-4DA7-BBB6-8F414BFEE5EF}" type="slidenum">
              <a:rPr lang="pl-PL" smtClean="0"/>
              <a:pPr defTabSz="919644"/>
              <a:t>14</a:t>
            </a:fld>
            <a:endParaRPr lang="pl-P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3277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644"/>
            <a:fld id="{4B99CFCC-7B33-4DA7-BBB6-8F414BFEE5EF}" type="slidenum">
              <a:rPr lang="pl-PL" smtClean="0"/>
              <a:pPr defTabSz="919644"/>
              <a:t>15</a:t>
            </a:fld>
            <a:endParaRPr lang="pl-P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3277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644"/>
            <a:fld id="{4B99CFCC-7B33-4DA7-BBB6-8F414BFEE5EF}" type="slidenum">
              <a:rPr lang="pl-PL" smtClean="0"/>
              <a:pPr defTabSz="919644"/>
              <a:t>16</a:t>
            </a:fld>
            <a:endParaRPr lang="pl-P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41987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644"/>
            <a:fld id="{5BFFAFCC-BE01-4BE7-A4F2-294FAC1BC15D}" type="slidenum">
              <a:rPr lang="pl-PL" smtClean="0"/>
              <a:pPr defTabSz="919644"/>
              <a:t>17</a:t>
            </a:fld>
            <a:endParaRPr lang="pl-P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3277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644"/>
            <a:fld id="{4B99CFCC-7B33-4DA7-BBB6-8F414BFEE5EF}" type="slidenum">
              <a:rPr lang="pl-PL" smtClean="0"/>
              <a:pPr defTabSz="919644"/>
              <a:t>18</a:t>
            </a:fld>
            <a:endParaRPr lang="pl-P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3277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644"/>
            <a:fld id="{4B99CFCC-7B33-4DA7-BBB6-8F414BFEE5EF}" type="slidenum">
              <a:rPr lang="pl-PL" smtClean="0"/>
              <a:pPr defTabSz="919644"/>
              <a:t>19</a:t>
            </a:fld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41987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644"/>
            <a:fld id="{5BFFAFCC-BE01-4BE7-A4F2-294FAC1BC15D}" type="slidenum">
              <a:rPr lang="pl-PL" smtClean="0"/>
              <a:pPr defTabSz="919644"/>
              <a:t>2</a:t>
            </a:fld>
            <a:endParaRPr lang="pl-P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41987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644"/>
            <a:fld id="{5BFFAFCC-BE01-4BE7-A4F2-294FAC1BC15D}" type="slidenum">
              <a:rPr lang="pl-PL" smtClean="0"/>
              <a:pPr defTabSz="919644"/>
              <a:t>20</a:t>
            </a:fld>
            <a:endParaRPr lang="pl-P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3277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644"/>
            <a:fld id="{4B99CFCC-7B33-4DA7-BBB6-8F414BFEE5EF}" type="slidenum">
              <a:rPr lang="pl-PL" smtClean="0"/>
              <a:pPr defTabSz="919644"/>
              <a:t>21</a:t>
            </a:fld>
            <a:endParaRPr lang="pl-P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3277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644"/>
            <a:fld id="{4B99CFCC-7B33-4DA7-BBB6-8F414BFEE5EF}" type="slidenum">
              <a:rPr lang="pl-PL" smtClean="0"/>
              <a:pPr defTabSz="919644"/>
              <a:t>22</a:t>
            </a:fld>
            <a:endParaRPr lang="pl-P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3277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644"/>
            <a:fld id="{4B99CFCC-7B33-4DA7-BBB6-8F414BFEE5EF}" type="slidenum">
              <a:rPr lang="pl-PL" smtClean="0"/>
              <a:pPr defTabSz="919644"/>
              <a:t>23</a:t>
            </a:fld>
            <a:endParaRPr lang="pl-P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41987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644"/>
            <a:fld id="{5BFFAFCC-BE01-4BE7-A4F2-294FAC1BC15D}" type="slidenum">
              <a:rPr lang="pl-PL" smtClean="0"/>
              <a:pPr defTabSz="919644"/>
              <a:t>24</a:t>
            </a:fld>
            <a:endParaRPr lang="pl-P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3277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644"/>
            <a:fld id="{4B99CFCC-7B33-4DA7-BBB6-8F414BFEE5EF}" type="slidenum">
              <a:rPr lang="pl-PL" smtClean="0"/>
              <a:pPr defTabSz="919644"/>
              <a:t>25</a:t>
            </a:fld>
            <a:endParaRPr lang="pl-P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41987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644"/>
            <a:fld id="{5BFFAFCC-BE01-4BE7-A4F2-294FAC1BC15D}" type="slidenum">
              <a:rPr lang="pl-PL" smtClean="0"/>
              <a:pPr defTabSz="919644"/>
              <a:t>26</a:t>
            </a:fld>
            <a:endParaRPr lang="pl-PL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3277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644"/>
            <a:fld id="{4B99CFCC-7B33-4DA7-BBB6-8F414BFEE5EF}" type="slidenum">
              <a:rPr lang="pl-PL" smtClean="0"/>
              <a:pPr defTabSz="919644"/>
              <a:t>27</a:t>
            </a:fld>
            <a:endParaRPr lang="pl-PL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3277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644"/>
            <a:fld id="{4B99CFCC-7B33-4DA7-BBB6-8F414BFEE5EF}" type="slidenum">
              <a:rPr lang="pl-PL" smtClean="0"/>
              <a:pPr defTabSz="919644"/>
              <a:t>28</a:t>
            </a:fld>
            <a:endParaRPr lang="pl-PL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3277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644"/>
            <a:fld id="{4B99CFCC-7B33-4DA7-BBB6-8F414BFEE5EF}" type="slidenum">
              <a:rPr lang="pl-PL" smtClean="0"/>
              <a:pPr defTabSz="919644"/>
              <a:t>29</a:t>
            </a:fld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3277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644"/>
            <a:fld id="{4B99CFCC-7B33-4DA7-BBB6-8F414BFEE5EF}" type="slidenum">
              <a:rPr lang="pl-PL" smtClean="0"/>
              <a:pPr defTabSz="919644"/>
              <a:t>3</a:t>
            </a:fld>
            <a:endParaRPr lang="pl-PL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3277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644"/>
            <a:fld id="{4B99CFCC-7B33-4DA7-BBB6-8F414BFEE5EF}" type="slidenum">
              <a:rPr lang="pl-PL" smtClean="0"/>
              <a:pPr defTabSz="919644"/>
              <a:t>30</a:t>
            </a:fld>
            <a:endParaRPr lang="pl-PL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41987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644"/>
            <a:fld id="{5BFFAFCC-BE01-4BE7-A4F2-294FAC1BC15D}" type="slidenum">
              <a:rPr lang="pl-PL" smtClean="0"/>
              <a:pPr defTabSz="919644"/>
              <a:t>31</a:t>
            </a:fld>
            <a:endParaRPr lang="pl-PL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3277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644"/>
            <a:fld id="{4B99CFCC-7B33-4DA7-BBB6-8F414BFEE5EF}" type="slidenum">
              <a:rPr lang="pl-PL" smtClean="0"/>
              <a:pPr defTabSz="919644"/>
              <a:t>32</a:t>
            </a:fld>
            <a:endParaRPr lang="pl-PL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41987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644"/>
            <a:fld id="{5BFFAFCC-BE01-4BE7-A4F2-294FAC1BC15D}" type="slidenum">
              <a:rPr lang="pl-PL" smtClean="0"/>
              <a:pPr defTabSz="919644"/>
              <a:t>33</a:t>
            </a:fld>
            <a:endParaRPr lang="pl-PL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3277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644"/>
            <a:fld id="{4B99CFCC-7B33-4DA7-BBB6-8F414BFEE5EF}" type="slidenum">
              <a:rPr lang="pl-PL" smtClean="0"/>
              <a:pPr defTabSz="919644"/>
              <a:t>34</a:t>
            </a:fld>
            <a:endParaRPr lang="pl-PL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3277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644"/>
            <a:fld id="{4B99CFCC-7B33-4DA7-BBB6-8F414BFEE5EF}" type="slidenum">
              <a:rPr lang="pl-PL" smtClean="0"/>
              <a:pPr defTabSz="919644"/>
              <a:t>35</a:t>
            </a:fld>
            <a:endParaRPr lang="pl-PL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3277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644"/>
            <a:fld id="{4B99CFCC-7B33-4DA7-BBB6-8F414BFEE5EF}" type="slidenum">
              <a:rPr lang="pl-PL" smtClean="0"/>
              <a:pPr defTabSz="919644"/>
              <a:t>36</a:t>
            </a:fld>
            <a:endParaRPr lang="pl-PL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41987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644"/>
            <a:fld id="{5BFFAFCC-BE01-4BE7-A4F2-294FAC1BC15D}" type="slidenum">
              <a:rPr lang="pl-PL" smtClean="0"/>
              <a:pPr defTabSz="919644"/>
              <a:t>37</a:t>
            </a:fld>
            <a:endParaRPr lang="pl-PL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3277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644"/>
            <a:fld id="{4B99CFCC-7B33-4DA7-BBB6-8F414BFEE5EF}" type="slidenum">
              <a:rPr lang="pl-PL" smtClean="0"/>
              <a:pPr defTabSz="919644"/>
              <a:t>38</a:t>
            </a:fld>
            <a:endParaRPr lang="pl-PL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dirty="0" smtClean="0"/>
          </a:p>
        </p:txBody>
      </p:sp>
      <p:sp>
        <p:nvSpPr>
          <p:cNvPr id="41987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644"/>
            <a:fld id="{5BFFAFCC-BE01-4BE7-A4F2-294FAC1BC15D}" type="slidenum">
              <a:rPr lang="pl-PL" smtClean="0"/>
              <a:pPr defTabSz="919644"/>
              <a:t>39</a:t>
            </a:fld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41987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644"/>
            <a:fld id="{5BFFAFCC-BE01-4BE7-A4F2-294FAC1BC15D}" type="slidenum">
              <a:rPr lang="pl-PL" smtClean="0"/>
              <a:pPr defTabSz="919644"/>
              <a:t>4</a:t>
            </a:fld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3277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644"/>
            <a:fld id="{4B99CFCC-7B33-4DA7-BBB6-8F414BFEE5EF}" type="slidenum">
              <a:rPr lang="pl-PL" smtClean="0"/>
              <a:pPr defTabSz="919644"/>
              <a:t>5</a:t>
            </a:fld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3277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644"/>
            <a:fld id="{4B99CFCC-7B33-4DA7-BBB6-8F414BFEE5EF}" type="slidenum">
              <a:rPr lang="pl-PL" smtClean="0"/>
              <a:pPr defTabSz="919644"/>
              <a:t>6</a:t>
            </a:fld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3277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644"/>
            <a:fld id="{4B99CFCC-7B33-4DA7-BBB6-8F414BFEE5EF}" type="slidenum">
              <a:rPr lang="pl-PL" smtClean="0"/>
              <a:pPr defTabSz="919644"/>
              <a:t>7</a:t>
            </a:fld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3277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644"/>
            <a:fld id="{4B99CFCC-7B33-4DA7-BBB6-8F414BFEE5EF}" type="slidenum">
              <a:rPr lang="pl-PL" smtClean="0"/>
              <a:pPr defTabSz="919644"/>
              <a:t>8</a:t>
            </a:fld>
            <a:endParaRPr 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3277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644"/>
            <a:fld id="{4B99CFCC-7B33-4DA7-BBB6-8F414BFEE5EF}" type="slidenum">
              <a:rPr lang="pl-PL" smtClean="0"/>
              <a:pPr defTabSz="919644"/>
              <a:t>9</a:t>
            </a:fld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C00E-2485-4BCF-ADCF-C4E055234D04}" type="datetime1">
              <a:rPr lang="pl-PL" smtClean="0"/>
              <a:t>2012-11-14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E041A-E5D5-4C10-A9D6-4433710EF9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8033B-BCBB-49C1-B070-FB2683B6A4C0}" type="datetime1">
              <a:rPr lang="pl-PL" smtClean="0"/>
              <a:t>2012-11-14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18A0-EB6E-4971-9D01-D1F119ECC18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59C61-5F08-43D0-BC76-685D0A7DE35E}" type="datetime1">
              <a:rPr lang="pl-PL" smtClean="0"/>
              <a:t>2012-11-14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F8CB8-71F6-4CBF-9C05-A690C30D3A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AAD99-F705-45FD-A19D-F25548C228F1}" type="datetime1">
              <a:rPr lang="pl-PL" smtClean="0"/>
              <a:t>2012-11-14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4A8A4-CFD3-442F-81ED-E460EDA1D9C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19B13-9C27-40BC-AC5D-1AFADE9373B3}" type="datetime1">
              <a:rPr lang="pl-PL" smtClean="0"/>
              <a:t>2012-11-14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6ED01-E67F-4B0D-864C-A5C222D1CDC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7C4AD-074F-4797-AD8C-0FC93684FBC5}" type="datetime1">
              <a:rPr lang="pl-PL" smtClean="0"/>
              <a:t>2012-11-14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1FE0B-EA9F-4BDB-B004-9EA6D8DD9E1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04B7C-4164-4F51-927D-FD2EBA1B8B99}" type="datetime1">
              <a:rPr lang="pl-PL" smtClean="0"/>
              <a:t>2012-11-14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F13A0-ECC8-4513-8AEF-C597D44E39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FB098-01C3-4DE2-BDEA-E00D19648378}" type="datetime1">
              <a:rPr lang="pl-PL" smtClean="0"/>
              <a:t>2012-11-14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E6E5C-B765-4D3D-ACAD-382170F411A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C353F-701B-4EBD-8410-ED9856D8D7D9}" type="datetime1">
              <a:rPr lang="pl-PL" smtClean="0"/>
              <a:t>2012-11-14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A339B-F7E3-44FC-A4AE-EFF05A17BEF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AC557-23DF-4891-9154-4BE81E6CECE3}" type="datetime1">
              <a:rPr lang="pl-PL" smtClean="0"/>
              <a:t>2012-11-14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00D58-A90D-4496-A023-799BA69BE63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52697-927B-4967-AE7F-E5C6C85C3BAE}" type="datetime1">
              <a:rPr lang="pl-PL" smtClean="0"/>
              <a:t>2012-11-14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63D4D-AA02-4627-A073-61061B54E80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Kliklllllnij,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C13682-3B40-401E-B16A-E179E1357FEA}" type="datetime1">
              <a:rPr lang="pl-PL" smtClean="0"/>
              <a:t>2012-11-14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D0EAC9-E397-4279-9A2F-599A87B0DB9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emf"/><Relationship Id="rId4" Type="http://schemas.openxmlformats.org/officeDocument/2006/relationships/oleObject" Target="file:///C:\Users\drogowiecki\Desktop\Documents\UM\ROBOCZE\ROZNE\PROJEKT_BUDZETU\PREZENTACJA\prezentacja.xlsx!T2!W1K1:W18K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0.emf"/><Relationship Id="rId4" Type="http://schemas.openxmlformats.org/officeDocument/2006/relationships/oleObject" Target="file:///C:\Users\drogowiecki\Desktop\Documents\UM\ROBOCZE\ROZNE\PROJEKT_BUDZETU\PREZENTACJA\prezentacja.xlsx!W2!%5bprezentacja.xlsx%5dW2%20Wykres%20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1.emf"/><Relationship Id="rId4" Type="http://schemas.openxmlformats.org/officeDocument/2006/relationships/oleObject" Target="file:///C:\Users\drogowiecki\Desktop\Documents\UM\ROBOCZE\ROZNE\PROJEKT_BUDZETU\PREZENTACJA\prezentacja.xlsx!W2!%5bprezentacja.xlsx%5dW2%20Wykres%20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2.emf"/><Relationship Id="rId4" Type="http://schemas.openxmlformats.org/officeDocument/2006/relationships/oleObject" Target="file:///C:\Users\drogowiecki\Desktop\Documents\UM\ROBOCZE\ROZNE\PROJEKT_BUDZETU\PREZENTACJA\prezentacja.xlsx!W2!%5bprezentacja.xlsx%5dW2%20Wykres%20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3.emf"/><Relationship Id="rId4" Type="http://schemas.openxmlformats.org/officeDocument/2006/relationships/oleObject" Target="file:///C:\Users\drogowiecki\Desktop\Documents\UM\ROBOCZE\ROZNE\PROJEKT_BUDZETU\PREZENTACJA\prezentacja.xlsx!W2!%5bprezentacja.xlsx%5dW2%20Wykres%207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4.emf"/><Relationship Id="rId4" Type="http://schemas.openxmlformats.org/officeDocument/2006/relationships/oleObject" Target="file:///C:\Users\drogowiecki\Desktop\Documents\UM\ROBOCZE\ROZNE\PROJEKT_BUDZETU\PREZENTACJA\prezentacja.xlsx!T7!W1K1:W12K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5.emf"/><Relationship Id="rId4" Type="http://schemas.openxmlformats.org/officeDocument/2006/relationships/oleObject" Target="file:///C:\Users\drogowiecki\Desktop\Documents\UM\ROBOCZE\ROZNE\PROJEKT_BUDZETU\PREZENTACJA\prezentacja.xlsx!W3!%5bprezentacja.xlsx%5dW3%20Wykres%20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6.emf"/><Relationship Id="rId4" Type="http://schemas.openxmlformats.org/officeDocument/2006/relationships/oleObject" Target="file:///C:\Users\drogowiecki\Desktop\Documents\UM\ROBOCZE\ROZNE\PROJEKT_BUDZETU\PREZENTACJA\prezentacja.xlsx!W3!%5bprezentacja.xlsx%5dW3%20Wykres%20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7.emf"/><Relationship Id="rId4" Type="http://schemas.openxmlformats.org/officeDocument/2006/relationships/oleObject" Target="file:///C:\Users\drogowiecki\Desktop\Documents\UM\ROBOCZE\ROZNE\PROJEKT_BUDZETU\WPF\WPF_p2.xls!W4!%5bWPF_p2.xls%5dW4%20Chart%202050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8.emf"/><Relationship Id="rId4" Type="http://schemas.openxmlformats.org/officeDocument/2006/relationships/oleObject" Target="file:///C:\Users\drogowiecki\Desktop\Documents\UM\ROBOCZE\ROZNE\PROJEKT_BUDZETU\WPF\WPF_p2.xls!W12!%5bWPF_p2.xls%5dW12%20Chart%202050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9.emf"/><Relationship Id="rId4" Type="http://schemas.openxmlformats.org/officeDocument/2006/relationships/oleObject" Target="file:///C:\Users\drogowiecki\Desktop\Documents\UM\ROBOCZE\ROZNE\PROJEKT_BUDZETU\WPF\WPF_p2.xls!W13!%5bWPF_p2.xls%5dW13%20Chart%202050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0.emf"/><Relationship Id="rId4" Type="http://schemas.openxmlformats.org/officeDocument/2006/relationships/oleObject" Target="file:///C:\Users\drogowiecki\Desktop\Documents\UM\ROBOCZE\ROZNE\PROJEKT_BUDZETU\WPF\WPF_p2.xls!W15!%5bWPF_p2.xls%5dW15%20Chart%20205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file:///C:\Users\roggdom\Desktop\3\prezentacja.xlsx!T3!W1K1:W18K5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1.emf"/><Relationship Id="rId4" Type="http://schemas.openxmlformats.org/officeDocument/2006/relationships/oleObject" Target="file:///C:\Users\drogowiecki\Desktop\Documents\UM\ROBOCZE\ROZNE\PROJEKT_BUDZETU\PREZENTACJA\prezentacja.xlsx!T8!W1K1:W14K8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2.emf"/><Relationship Id="rId4" Type="http://schemas.openxmlformats.org/officeDocument/2006/relationships/oleObject" Target="file:///F:\WPF\WPF_p1.xls!W1!%5bWPF_p1.xls%5dW1%20Chart%202050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3.emf"/><Relationship Id="rId4" Type="http://schemas.openxmlformats.org/officeDocument/2006/relationships/oleObject" Target="file:///F:\WPF\WPF_p1.xls!W4!%5bWPF_p1.xls%5dW4%20Chart%202050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4.emf"/><Relationship Id="rId4" Type="http://schemas.openxmlformats.org/officeDocument/2006/relationships/oleObject" Target="file:///C:\Users\drogowiecki\Desktop\Documents\UM\ROBOCZE\ROZNE\PROJEKT_BUDZETU\WPF\WPF_p1.xls!W5!%5bWPF_p1.xls%5dW5%20Chart%202050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5.emf"/><Relationship Id="rId4" Type="http://schemas.openxmlformats.org/officeDocument/2006/relationships/oleObject" Target="file:///C:\Users\drogowiecki\Desktop\Documents\UM\ROBOCZE\ROZNE\PROJEKT_BUDZETU\WPF\WPF_p1.xls!W6!%5bWPF_p1.xls%5dW6%20Chart%202050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6.emf"/><Relationship Id="rId4" Type="http://schemas.openxmlformats.org/officeDocument/2006/relationships/oleObject" Target="file:///F:\WPF\WPF_p1.xls!W8!%5bWPF_p1.xls%5dW8%20Chart%202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p.warszawa.pl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file:///C:\Users\drogowiecki\Desktop\Documents\UM\ROBOCZE\ROZNE\PROJEKT_BUDZETU\PREZENTACJA\prezentacja.xlsx!T1!W1K1:W18K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file:///C:\Users\drogowiecki\Desktop\Documents\UM\ROBOCZE\ROZNE\PROJEKT_BUDZETU\PREZENTACJA\prezentacja.xlsx!W1!%5bprezentacja.xlsx%5dW1%20Wykres%20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file:///C:\Users\drogowiecki\Desktop\Documents\UM\ROBOCZE\ROZNE\PROJEKT_BUDZETU\PREZENTACJA\prezentacja.xlsx!W1!%5bprezentacja.xlsx%5dW1%20Wykres%20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oleObject" Target="file:///C:\Users\drogowiecki\Desktop\Documents\UM\ROBOCZE\ROZNE\PROJEKT_BUDZETU\PREZENTACJA\prezentacja.xlsx!W1!%5bprezentacja.xlsx%5dW1%20Wykres%20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oleObject" Target="file:///C:\Users\roggdom\Desktop\3\prezentacja.xlsx!W1!%5bprezentacja.xlsx%5dW1%20Wykres%20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4131" y="6308725"/>
            <a:ext cx="9144000" cy="36317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pl-PL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15 listopada 2012 </a:t>
            </a:r>
            <a:r>
              <a:rPr lang="pl-PL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r.</a:t>
            </a:r>
          </a:p>
        </p:txBody>
      </p:sp>
      <p:pic>
        <p:nvPicPr>
          <p:cNvPr id="52226" name="Obraz 1" descr="w_h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4288" y="1457325"/>
            <a:ext cx="15636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WordArt 7"/>
          <p:cNvSpPr>
            <a:spLocks noChangeAspect="1" noChangeArrowheads="1" noChangeShapeType="1" noTextEdit="1"/>
          </p:cNvSpPr>
          <p:nvPr/>
        </p:nvSpPr>
        <p:spPr bwMode="auto">
          <a:xfrm>
            <a:off x="1187450" y="549275"/>
            <a:ext cx="6697663" cy="33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kern="10" spc="400" normalizeH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MIASTO STOŁECZNE WARSZAWA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-36513" y="4337050"/>
            <a:ext cx="9144001" cy="830997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budżetu na 2013 rok i projekt Wieloletniej Prognozy Finansowej m.st. Warszawy na lata 2013-2042</a:t>
            </a:r>
            <a:endParaRPr lang="pl-PL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E041A-E5D5-4C10-A9D6-4433710EF91E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pole tekstowe 1"/>
          <p:cNvSpPr txBox="1">
            <a:spLocks noChangeArrowheads="1"/>
          </p:cNvSpPr>
          <p:nvPr/>
        </p:nvSpPr>
        <p:spPr bwMode="auto">
          <a:xfrm>
            <a:off x="0" y="6985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/>
              <a:t>Miasto Stołeczne Warszawa</a:t>
            </a:r>
          </a:p>
        </p:txBody>
      </p:sp>
      <p:cxnSp>
        <p:nvCxnSpPr>
          <p:cNvPr id="4" name="Łącznik prostoliniowy 3"/>
          <p:cNvCxnSpPr/>
          <p:nvPr/>
        </p:nvCxnSpPr>
        <p:spPr>
          <a:xfrm flipV="1">
            <a:off x="9525" y="914400"/>
            <a:ext cx="9144000" cy="508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MPj043925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2919413"/>
            <a:ext cx="3529012" cy="282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319087" y="1473719"/>
            <a:ext cx="8496300" cy="4385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wydatków</a:t>
            </a:r>
            <a:endParaRPr lang="pl-PL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-4763" y="398463"/>
            <a:ext cx="9144001" cy="50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</a:t>
            </a:r>
            <a:r>
              <a:rPr lang="pl-PL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budżetu na 2013 rok i </a:t>
            </a: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Wieloletniej Prognozy na lata 2013-2042</a:t>
            </a:r>
            <a:endParaRPr lang="pl-PL" sz="1200" b="1" dirty="0"/>
          </a:p>
          <a:p>
            <a:pPr algn="ctr">
              <a:defRPr/>
            </a:pPr>
            <a:endParaRPr lang="pl-PL" sz="1200" b="1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A339B-F7E3-44FC-A4AE-EFF05A17BEF2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69824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ole tekstowe 1"/>
          <p:cNvSpPr txBox="1">
            <a:spLocks noChangeArrowheads="1"/>
          </p:cNvSpPr>
          <p:nvPr/>
        </p:nvSpPr>
        <p:spPr bwMode="auto">
          <a:xfrm>
            <a:off x="0" y="6985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/>
              <a:t>Miasto Stołeczne Warszawa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-4763" y="398463"/>
            <a:ext cx="9144001" cy="50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</a:t>
            </a:r>
            <a:r>
              <a:rPr lang="pl-PL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budżetu na 2013 rok i </a:t>
            </a: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Wieloletniej Prognozy na lata 2013-2042</a:t>
            </a:r>
            <a:endParaRPr lang="pl-PL" sz="1200" b="1" dirty="0"/>
          </a:p>
          <a:p>
            <a:pPr algn="ctr">
              <a:defRPr/>
            </a:pPr>
            <a:endParaRPr lang="pl-PL" sz="1200" b="1" dirty="0"/>
          </a:p>
        </p:txBody>
      </p:sp>
      <p:cxnSp>
        <p:nvCxnSpPr>
          <p:cNvPr id="4" name="Łącznik prostoliniowy 3"/>
          <p:cNvCxnSpPr/>
          <p:nvPr/>
        </p:nvCxnSpPr>
        <p:spPr>
          <a:xfrm flipV="1">
            <a:off x="9525" y="914400"/>
            <a:ext cx="9144000" cy="508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-19050" y="1124744"/>
            <a:ext cx="9158288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Plan wydatków</a:t>
            </a:r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232405"/>
              </p:ext>
            </p:extLst>
          </p:nvPr>
        </p:nvGraphicFramePr>
        <p:xfrm>
          <a:off x="949020" y="1941545"/>
          <a:ext cx="7200800" cy="4611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7" name="Arkusz" r:id="rId4" imgW="6515100" imgH="4171950" progId="Excel.Sheet.12">
                  <p:link updateAutomatic="1"/>
                </p:oleObj>
              </mc:Choice>
              <mc:Fallback>
                <p:oleObj name="Arkusz" r:id="rId4" imgW="6515100" imgH="4171950" progId="Excel.Shee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020" y="1941545"/>
                        <a:ext cx="7200800" cy="46110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A339B-F7E3-44FC-A4AE-EFF05A17BEF2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46821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ole tekstowe 1"/>
          <p:cNvSpPr txBox="1">
            <a:spLocks noChangeArrowheads="1"/>
          </p:cNvSpPr>
          <p:nvPr/>
        </p:nvSpPr>
        <p:spPr bwMode="auto">
          <a:xfrm>
            <a:off x="0" y="6985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/>
              <a:t>Miasto Stołeczne Warszawa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-4763" y="398463"/>
            <a:ext cx="9144001" cy="50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</a:t>
            </a:r>
            <a:r>
              <a:rPr lang="pl-PL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budżetu na 2013 rok i </a:t>
            </a: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Wieloletniej Prognozy na lata 2013-2042</a:t>
            </a:r>
            <a:endParaRPr lang="pl-PL" sz="1200" b="1" dirty="0"/>
          </a:p>
          <a:p>
            <a:pPr algn="ctr">
              <a:defRPr/>
            </a:pPr>
            <a:endParaRPr lang="pl-PL" sz="1200" b="1" dirty="0"/>
          </a:p>
        </p:txBody>
      </p:sp>
      <p:cxnSp>
        <p:nvCxnSpPr>
          <p:cNvPr id="4" name="Łącznik prostoliniowy 3"/>
          <p:cNvCxnSpPr/>
          <p:nvPr/>
        </p:nvCxnSpPr>
        <p:spPr>
          <a:xfrm flipV="1">
            <a:off x="9525" y="914400"/>
            <a:ext cx="9144000" cy="508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-7144" y="1260275"/>
            <a:ext cx="9158288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Plan wydatków</a:t>
            </a:r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558985"/>
              </p:ext>
            </p:extLst>
          </p:nvPr>
        </p:nvGraphicFramePr>
        <p:xfrm>
          <a:off x="985838" y="1981200"/>
          <a:ext cx="694055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31" name="Arkusz" r:id="rId4" imgW="4571910" imgH="2743200" progId="Excel.Sheet.12">
                  <p:link updateAutomatic="1"/>
                </p:oleObj>
              </mc:Choice>
              <mc:Fallback>
                <p:oleObj name="Arkusz" r:id="rId4" imgW="4571910" imgH="2743200" progId="Excel.Shee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1981200"/>
                        <a:ext cx="6940550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A339B-F7E3-44FC-A4AE-EFF05A17BEF2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83392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ole tekstowe 1"/>
          <p:cNvSpPr txBox="1">
            <a:spLocks noChangeArrowheads="1"/>
          </p:cNvSpPr>
          <p:nvPr/>
        </p:nvSpPr>
        <p:spPr bwMode="auto">
          <a:xfrm>
            <a:off x="0" y="6985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/>
              <a:t>Miasto Stołeczne Warszawa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-4763" y="398463"/>
            <a:ext cx="9144001" cy="50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</a:t>
            </a:r>
            <a:r>
              <a:rPr lang="pl-PL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budżetu na 2013 rok i </a:t>
            </a: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Wieloletniej Prognozy na lata 2013-2042</a:t>
            </a:r>
            <a:endParaRPr lang="pl-PL" sz="1200" b="1" dirty="0"/>
          </a:p>
          <a:p>
            <a:pPr algn="ctr">
              <a:defRPr/>
            </a:pPr>
            <a:endParaRPr lang="pl-PL" sz="1200" b="1" dirty="0"/>
          </a:p>
        </p:txBody>
      </p:sp>
      <p:cxnSp>
        <p:nvCxnSpPr>
          <p:cNvPr id="4" name="Łącznik prostoliniowy 3"/>
          <p:cNvCxnSpPr/>
          <p:nvPr/>
        </p:nvCxnSpPr>
        <p:spPr>
          <a:xfrm flipV="1">
            <a:off x="9525" y="914400"/>
            <a:ext cx="9144000" cy="508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-7144" y="1260275"/>
            <a:ext cx="9158288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Plan wydatków</a:t>
            </a:r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252270"/>
              </p:ext>
            </p:extLst>
          </p:nvPr>
        </p:nvGraphicFramePr>
        <p:xfrm>
          <a:off x="977900" y="1993900"/>
          <a:ext cx="694055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55" name="Arkusz" r:id="rId4" imgW="4571910" imgH="2743200" progId="Excel.Sheet.12">
                  <p:link updateAutomatic="1"/>
                </p:oleObj>
              </mc:Choice>
              <mc:Fallback>
                <p:oleObj name="Arkusz" r:id="rId4" imgW="4571910" imgH="2743200" progId="Excel.Shee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1993900"/>
                        <a:ext cx="6940550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A339B-F7E3-44FC-A4AE-EFF05A17BEF2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99011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ole tekstowe 1"/>
          <p:cNvSpPr txBox="1">
            <a:spLocks noChangeArrowheads="1"/>
          </p:cNvSpPr>
          <p:nvPr/>
        </p:nvSpPr>
        <p:spPr bwMode="auto">
          <a:xfrm>
            <a:off x="0" y="6985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/>
              <a:t>Miasto Stołeczne Warszawa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-4763" y="398463"/>
            <a:ext cx="9144001" cy="50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</a:t>
            </a:r>
            <a:r>
              <a:rPr lang="pl-PL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budżetu na 2013 rok i </a:t>
            </a: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Wieloletniej Prognozy na lata 2013-2042</a:t>
            </a:r>
            <a:endParaRPr lang="pl-PL" sz="1200" b="1" dirty="0"/>
          </a:p>
          <a:p>
            <a:pPr algn="ctr">
              <a:defRPr/>
            </a:pPr>
            <a:endParaRPr lang="pl-PL" sz="1200" b="1" dirty="0"/>
          </a:p>
        </p:txBody>
      </p:sp>
      <p:cxnSp>
        <p:nvCxnSpPr>
          <p:cNvPr id="4" name="Łącznik prostoliniowy 3"/>
          <p:cNvCxnSpPr/>
          <p:nvPr/>
        </p:nvCxnSpPr>
        <p:spPr>
          <a:xfrm flipV="1">
            <a:off x="9525" y="914400"/>
            <a:ext cx="9144000" cy="508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0" y="1234519"/>
            <a:ext cx="9158288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Plan wydatków</a:t>
            </a:r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075692"/>
              </p:ext>
            </p:extLst>
          </p:nvPr>
        </p:nvGraphicFramePr>
        <p:xfrm>
          <a:off x="906463" y="1993900"/>
          <a:ext cx="7043737" cy="422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79" name="Arkusz" r:id="rId4" imgW="4571910" imgH="2743200" progId="Excel.Sheet.12">
                  <p:link updateAutomatic="1"/>
                </p:oleObj>
              </mc:Choice>
              <mc:Fallback>
                <p:oleObj name="Arkusz" r:id="rId4" imgW="4571910" imgH="2743200" progId="Excel.Shee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463" y="1993900"/>
                        <a:ext cx="7043737" cy="422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A339B-F7E3-44FC-A4AE-EFF05A17BEF2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5181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ole tekstowe 1"/>
          <p:cNvSpPr txBox="1">
            <a:spLocks noChangeArrowheads="1"/>
          </p:cNvSpPr>
          <p:nvPr/>
        </p:nvSpPr>
        <p:spPr bwMode="auto">
          <a:xfrm>
            <a:off x="0" y="6985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/>
              <a:t>Miasto Stołeczne Warszawa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-4763" y="398463"/>
            <a:ext cx="9144001" cy="50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</a:t>
            </a:r>
            <a:r>
              <a:rPr lang="pl-PL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budżetu na 2013 rok i </a:t>
            </a: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Wieloletniej Prognozy na lata 2013-2042</a:t>
            </a:r>
            <a:endParaRPr lang="pl-PL" sz="1200" b="1" dirty="0"/>
          </a:p>
          <a:p>
            <a:pPr algn="ctr">
              <a:defRPr/>
            </a:pPr>
            <a:endParaRPr lang="pl-PL" sz="1200" b="1" dirty="0"/>
          </a:p>
        </p:txBody>
      </p:sp>
      <p:cxnSp>
        <p:nvCxnSpPr>
          <p:cNvPr id="4" name="Łącznik prostoliniowy 3"/>
          <p:cNvCxnSpPr/>
          <p:nvPr/>
        </p:nvCxnSpPr>
        <p:spPr>
          <a:xfrm flipV="1">
            <a:off x="9525" y="914400"/>
            <a:ext cx="9144000" cy="508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0" y="1441094"/>
            <a:ext cx="9158288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Plan wydatków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A339B-F7E3-44FC-A4AE-EFF05A17BEF2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488144"/>
              </p:ext>
            </p:extLst>
          </p:nvPr>
        </p:nvGraphicFramePr>
        <p:xfrm>
          <a:off x="879475" y="1993900"/>
          <a:ext cx="7305675" cy="438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6" name="Arkusz" r:id="rId4" imgW="4571910" imgH="2743200" progId="Excel.Sheet.12">
                  <p:link updateAutomatic="1"/>
                </p:oleObj>
              </mc:Choice>
              <mc:Fallback>
                <p:oleObj name="Arkusz" r:id="rId4" imgW="4571910" imgH="274320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9475" y="1993900"/>
                        <a:ext cx="7305675" cy="438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62179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ole tekstowe 1"/>
          <p:cNvSpPr txBox="1">
            <a:spLocks noChangeArrowheads="1"/>
          </p:cNvSpPr>
          <p:nvPr/>
        </p:nvSpPr>
        <p:spPr bwMode="auto">
          <a:xfrm>
            <a:off x="0" y="6985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/>
              <a:t>Miasto Stołeczne Warszawa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-4763" y="398463"/>
            <a:ext cx="9144001" cy="50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</a:t>
            </a:r>
            <a:r>
              <a:rPr lang="pl-PL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budżetu na 2013 rok i </a:t>
            </a: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Wieloletniej Prognozy na lata 2013-2042</a:t>
            </a:r>
            <a:endParaRPr lang="pl-PL" sz="1200" b="1" dirty="0"/>
          </a:p>
          <a:p>
            <a:pPr algn="ctr">
              <a:defRPr/>
            </a:pPr>
            <a:endParaRPr lang="pl-PL" sz="1200" b="1" dirty="0"/>
          </a:p>
        </p:txBody>
      </p:sp>
      <p:cxnSp>
        <p:nvCxnSpPr>
          <p:cNvPr id="4" name="Łącznik prostoliniowy 3"/>
          <p:cNvCxnSpPr/>
          <p:nvPr/>
        </p:nvCxnSpPr>
        <p:spPr>
          <a:xfrm flipV="1">
            <a:off x="9525" y="914400"/>
            <a:ext cx="9144000" cy="508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0" y="1441094"/>
            <a:ext cx="9158288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Plan wydatków – 10 największych inwestycji w 2013 roku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A339B-F7E3-44FC-A4AE-EFF05A17BEF2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065737"/>
              </p:ext>
            </p:extLst>
          </p:nvPr>
        </p:nvGraphicFramePr>
        <p:xfrm>
          <a:off x="1831428" y="1988347"/>
          <a:ext cx="5564088" cy="4621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75" name="Arkusz" r:id="rId4" imgW="6019920" imgH="5000625" progId="Excel.Sheet.12">
                  <p:link updateAutomatic="1"/>
                </p:oleObj>
              </mc:Choice>
              <mc:Fallback>
                <p:oleObj name="Arkusz" r:id="rId4" imgW="6019920" imgH="50006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1428" y="1988347"/>
                        <a:ext cx="5564088" cy="4621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43713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pole tekstowe 1"/>
          <p:cNvSpPr txBox="1">
            <a:spLocks noChangeArrowheads="1"/>
          </p:cNvSpPr>
          <p:nvPr/>
        </p:nvSpPr>
        <p:spPr bwMode="auto">
          <a:xfrm>
            <a:off x="0" y="6985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/>
              <a:t>Miasto Stołeczne Warszawa</a:t>
            </a:r>
          </a:p>
        </p:txBody>
      </p:sp>
      <p:cxnSp>
        <p:nvCxnSpPr>
          <p:cNvPr id="4" name="Łącznik prostoliniowy 3"/>
          <p:cNvCxnSpPr/>
          <p:nvPr/>
        </p:nvCxnSpPr>
        <p:spPr>
          <a:xfrm flipV="1">
            <a:off x="9525" y="914400"/>
            <a:ext cx="9144000" cy="508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MPj043925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2919413"/>
            <a:ext cx="3529012" cy="282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333375" y="1473720"/>
            <a:ext cx="8496300" cy="4385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 zadłużenia</a:t>
            </a:r>
            <a:endParaRPr lang="pl-PL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-4763" y="398463"/>
            <a:ext cx="9144001" cy="50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</a:t>
            </a:r>
            <a:r>
              <a:rPr lang="pl-PL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budżetu na 2013 rok i </a:t>
            </a: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Wieloletniej Prognozy na lata 2013-2042</a:t>
            </a:r>
            <a:endParaRPr lang="pl-PL" sz="1200" b="1" dirty="0"/>
          </a:p>
          <a:p>
            <a:pPr algn="ctr">
              <a:defRPr/>
            </a:pPr>
            <a:endParaRPr lang="pl-PL" sz="1200" b="1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A339B-F7E3-44FC-A4AE-EFF05A17BEF2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16948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ole tekstowe 1"/>
          <p:cNvSpPr txBox="1">
            <a:spLocks noChangeArrowheads="1"/>
          </p:cNvSpPr>
          <p:nvPr/>
        </p:nvSpPr>
        <p:spPr bwMode="auto">
          <a:xfrm>
            <a:off x="0" y="6985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/>
              <a:t>Miasto Stołeczne Warszawa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-4763" y="398463"/>
            <a:ext cx="9144001" cy="50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</a:t>
            </a:r>
            <a:r>
              <a:rPr lang="pl-PL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budżetu na 2013 rok i </a:t>
            </a: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Wieloletniej Prognozy na lata 2013-2042</a:t>
            </a:r>
            <a:endParaRPr lang="pl-PL" sz="1200" b="1" dirty="0"/>
          </a:p>
          <a:p>
            <a:pPr algn="ctr">
              <a:defRPr/>
            </a:pPr>
            <a:endParaRPr lang="pl-PL" sz="1200" b="1" dirty="0"/>
          </a:p>
        </p:txBody>
      </p:sp>
      <p:cxnSp>
        <p:nvCxnSpPr>
          <p:cNvPr id="4" name="Łącznik prostoliniowy 3"/>
          <p:cNvCxnSpPr/>
          <p:nvPr/>
        </p:nvCxnSpPr>
        <p:spPr>
          <a:xfrm flipV="1">
            <a:off x="9525" y="914400"/>
            <a:ext cx="9144000" cy="508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0" y="1441094"/>
            <a:ext cx="9158288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Stan zadłużenia</a:t>
            </a:r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109429"/>
              </p:ext>
            </p:extLst>
          </p:nvPr>
        </p:nvGraphicFramePr>
        <p:xfrm>
          <a:off x="833438" y="1995488"/>
          <a:ext cx="7477125" cy="448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99" name="Arkusz" r:id="rId4" imgW="4571910" imgH="2743200" progId="Excel.Sheet.12">
                  <p:link updateAutomatic="1"/>
                </p:oleObj>
              </mc:Choice>
              <mc:Fallback>
                <p:oleObj name="Arkusz" r:id="rId4" imgW="4571910" imgH="2743200" progId="Excel.Shee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8" y="1995488"/>
                        <a:ext cx="7477125" cy="448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A339B-F7E3-44FC-A4AE-EFF05A17BEF2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17906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ole tekstowe 1"/>
          <p:cNvSpPr txBox="1">
            <a:spLocks noChangeArrowheads="1"/>
          </p:cNvSpPr>
          <p:nvPr/>
        </p:nvSpPr>
        <p:spPr bwMode="auto">
          <a:xfrm>
            <a:off x="0" y="6985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/>
              <a:t>Miasto Stołeczne Warszawa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-4763" y="398463"/>
            <a:ext cx="9144001" cy="50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</a:t>
            </a:r>
            <a:r>
              <a:rPr lang="pl-PL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budżetu na 2013 rok i </a:t>
            </a: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Wieloletniej Prognozy na lata 2013-2042</a:t>
            </a:r>
            <a:endParaRPr lang="pl-PL" sz="1200" b="1" dirty="0"/>
          </a:p>
          <a:p>
            <a:pPr algn="ctr">
              <a:defRPr/>
            </a:pPr>
            <a:endParaRPr lang="pl-PL" sz="1200" b="1" dirty="0"/>
          </a:p>
        </p:txBody>
      </p:sp>
      <p:cxnSp>
        <p:nvCxnSpPr>
          <p:cNvPr id="4" name="Łącznik prostoliniowy 3"/>
          <p:cNvCxnSpPr/>
          <p:nvPr/>
        </p:nvCxnSpPr>
        <p:spPr>
          <a:xfrm flipV="1">
            <a:off x="9525" y="914400"/>
            <a:ext cx="9144000" cy="508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0" y="1441094"/>
            <a:ext cx="9158288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Obsługa zadłużenia</a:t>
            </a:r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36555"/>
              </p:ext>
            </p:extLst>
          </p:nvPr>
        </p:nvGraphicFramePr>
        <p:xfrm>
          <a:off x="1044575" y="1993900"/>
          <a:ext cx="7045325" cy="422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3" name="Arkusz" r:id="rId4" imgW="4571910" imgH="2743200" progId="Excel.Sheet.12">
                  <p:link updateAutomatic="1"/>
                </p:oleObj>
              </mc:Choice>
              <mc:Fallback>
                <p:oleObj name="Arkusz" r:id="rId4" imgW="4571910" imgH="2743200" progId="Excel.Shee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1993900"/>
                        <a:ext cx="7045325" cy="422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A339B-F7E3-44FC-A4AE-EFF05A17BEF2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32180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pole tekstowe 1"/>
          <p:cNvSpPr txBox="1">
            <a:spLocks noChangeArrowheads="1"/>
          </p:cNvSpPr>
          <p:nvPr/>
        </p:nvSpPr>
        <p:spPr bwMode="auto">
          <a:xfrm>
            <a:off x="0" y="6985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/>
              <a:t>Miasto Stołeczne Warszawa</a:t>
            </a:r>
          </a:p>
        </p:txBody>
      </p:sp>
      <p:cxnSp>
        <p:nvCxnSpPr>
          <p:cNvPr id="4" name="Łącznik prostoliniowy 3"/>
          <p:cNvCxnSpPr/>
          <p:nvPr/>
        </p:nvCxnSpPr>
        <p:spPr>
          <a:xfrm flipV="1">
            <a:off x="9525" y="914400"/>
            <a:ext cx="9144000" cy="508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MPj043925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2919413"/>
            <a:ext cx="3529012" cy="282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333375" y="1465899"/>
            <a:ext cx="8496300" cy="4385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 BUDŻETU NA 2013 ROK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-4763" y="398463"/>
            <a:ext cx="9144001" cy="50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</a:t>
            </a:r>
            <a:r>
              <a:rPr lang="pl-PL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budżetu na 2013 rok i </a:t>
            </a: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Wieloletniej Prognozy na lata 2013-2042</a:t>
            </a:r>
            <a:endParaRPr lang="pl-PL" sz="1200" b="1" dirty="0"/>
          </a:p>
          <a:p>
            <a:pPr algn="ctr">
              <a:defRPr/>
            </a:pPr>
            <a:endParaRPr lang="pl-PL" sz="1200" b="1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A339B-F7E3-44FC-A4AE-EFF05A17BEF2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87219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pole tekstowe 1"/>
          <p:cNvSpPr txBox="1">
            <a:spLocks noChangeArrowheads="1"/>
          </p:cNvSpPr>
          <p:nvPr/>
        </p:nvSpPr>
        <p:spPr bwMode="auto">
          <a:xfrm>
            <a:off x="0" y="6985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/>
              <a:t>Miasto Stołeczne Warszawa</a:t>
            </a:r>
          </a:p>
        </p:txBody>
      </p:sp>
      <p:cxnSp>
        <p:nvCxnSpPr>
          <p:cNvPr id="4" name="Łącznik prostoliniowy 3"/>
          <p:cNvCxnSpPr/>
          <p:nvPr/>
        </p:nvCxnSpPr>
        <p:spPr>
          <a:xfrm flipV="1">
            <a:off x="9525" y="914400"/>
            <a:ext cx="9144000" cy="508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MPj043925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2919413"/>
            <a:ext cx="3529012" cy="282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333375" y="1473720"/>
            <a:ext cx="8496300" cy="4385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Nowe wskaźniki ostrożnościowe</a:t>
            </a:r>
            <a:endParaRPr lang="pl-PL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-4763" y="398463"/>
            <a:ext cx="9144001" cy="50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</a:t>
            </a:r>
            <a:r>
              <a:rPr lang="pl-PL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budżetu na 2013 rok i </a:t>
            </a: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Wieloletniej Prognozy na lata 2013-2042</a:t>
            </a:r>
            <a:endParaRPr lang="pl-PL" sz="1200" b="1" dirty="0"/>
          </a:p>
          <a:p>
            <a:pPr algn="ctr">
              <a:defRPr/>
            </a:pPr>
            <a:endParaRPr lang="pl-PL" sz="1200" b="1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A339B-F7E3-44FC-A4AE-EFF05A17BEF2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95158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ole tekstowe 1"/>
          <p:cNvSpPr txBox="1">
            <a:spLocks noChangeArrowheads="1"/>
          </p:cNvSpPr>
          <p:nvPr/>
        </p:nvSpPr>
        <p:spPr bwMode="auto">
          <a:xfrm>
            <a:off x="0" y="6985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/>
              <a:t>Miasto Stołeczne Warszawa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-4763" y="398463"/>
            <a:ext cx="9144001" cy="50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</a:t>
            </a:r>
            <a:r>
              <a:rPr lang="pl-PL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budżetu na 2013 rok i </a:t>
            </a: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Wieloletniej Prognozy na lata 2013-2042</a:t>
            </a:r>
            <a:endParaRPr lang="pl-PL" sz="1200" b="1" dirty="0"/>
          </a:p>
          <a:p>
            <a:pPr algn="ctr">
              <a:defRPr/>
            </a:pPr>
            <a:endParaRPr lang="pl-PL" sz="1200" b="1" dirty="0"/>
          </a:p>
        </p:txBody>
      </p:sp>
      <p:cxnSp>
        <p:nvCxnSpPr>
          <p:cNvPr id="4" name="Łącznik prostoliniowy 3"/>
          <p:cNvCxnSpPr/>
          <p:nvPr/>
        </p:nvCxnSpPr>
        <p:spPr>
          <a:xfrm flipV="1">
            <a:off x="9525" y="914400"/>
            <a:ext cx="9144000" cy="508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0" y="1441094"/>
            <a:ext cx="9158288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Nowe wskaźniki ostrożnościowe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-7144" y="1957896"/>
            <a:ext cx="915828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000" b="1" dirty="0" smtClean="0"/>
              <a:t>REGUŁA WYDATKOWA W ZAKRESIE WYDATKÓW BIEŻĄCYCH</a:t>
            </a:r>
            <a:br>
              <a:rPr lang="pl-PL" sz="2000" b="1" dirty="0" smtClean="0"/>
            </a:br>
            <a:r>
              <a:rPr lang="pl-PL" sz="1600" b="1" dirty="0" smtClean="0"/>
              <a:t>(obowiązuje od 2011 roku)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-11907" y="2951857"/>
            <a:ext cx="9158288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800" b="1" dirty="0" smtClean="0">
                <a:solidFill>
                  <a:srgbClr val="FF0000"/>
                </a:solidFill>
              </a:rPr>
              <a:t>DOCHODY BIEŻĄCE        WYDATKI BIEŻĄCE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246897" y="3035149"/>
            <a:ext cx="888728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4400" b="1" dirty="0" smtClean="0">
                <a:solidFill>
                  <a:srgbClr val="FF0000"/>
                </a:solidFill>
              </a:rPr>
              <a:t>≥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9525" y="3649292"/>
            <a:ext cx="9158288" cy="376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11.140,3 mln zł                    10.559,0 mln zł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246897" y="3742454"/>
            <a:ext cx="888728" cy="422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4400" b="1" dirty="0" smtClean="0">
                <a:solidFill>
                  <a:schemeClr val="tx2">
                    <a:lumMod val="75000"/>
                  </a:schemeClr>
                </a:solidFill>
              </a:rPr>
              <a:t>≥</a:t>
            </a:r>
          </a:p>
        </p:txBody>
      </p:sp>
      <p:sp>
        <p:nvSpPr>
          <p:cNvPr id="15" name="Strzałka w dół 14"/>
          <p:cNvSpPr/>
          <p:nvPr/>
        </p:nvSpPr>
        <p:spPr>
          <a:xfrm>
            <a:off x="4199000" y="4342524"/>
            <a:ext cx="936625" cy="649288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6" name="pole tekstowe 15"/>
          <p:cNvSpPr txBox="1"/>
          <p:nvPr/>
        </p:nvSpPr>
        <p:spPr>
          <a:xfrm>
            <a:off x="112117" y="5323970"/>
            <a:ext cx="9158288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REGUŁA SPEŁNIONA</a:t>
            </a:r>
          </a:p>
        </p:txBody>
      </p:sp>
      <p:sp>
        <p:nvSpPr>
          <p:cNvPr id="17" name="Symbol zastępczy numeru slajdu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A339B-F7E3-44FC-A4AE-EFF05A17BEF2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15174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ole tekstowe 1"/>
          <p:cNvSpPr txBox="1">
            <a:spLocks noChangeArrowheads="1"/>
          </p:cNvSpPr>
          <p:nvPr/>
        </p:nvSpPr>
        <p:spPr bwMode="auto">
          <a:xfrm>
            <a:off x="0" y="6985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/>
              <a:t>Miasto Stołeczne Warszawa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-4763" y="398463"/>
            <a:ext cx="9144001" cy="50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</a:t>
            </a:r>
            <a:r>
              <a:rPr lang="pl-PL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budżetu na 2013 rok i </a:t>
            </a: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Wieloletniej Prognozy na lata 2013-2042</a:t>
            </a:r>
            <a:endParaRPr lang="pl-PL" sz="1200" b="1" dirty="0"/>
          </a:p>
          <a:p>
            <a:pPr algn="ctr">
              <a:defRPr/>
            </a:pPr>
            <a:endParaRPr lang="pl-PL" sz="1200" b="1" dirty="0"/>
          </a:p>
        </p:txBody>
      </p:sp>
      <p:cxnSp>
        <p:nvCxnSpPr>
          <p:cNvPr id="4" name="Łącznik prostoliniowy 3"/>
          <p:cNvCxnSpPr/>
          <p:nvPr/>
        </p:nvCxnSpPr>
        <p:spPr>
          <a:xfrm flipV="1">
            <a:off x="9525" y="914400"/>
            <a:ext cx="9144000" cy="508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0" y="1441094"/>
            <a:ext cx="9158288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Nowe wskaźniki ostrożnościowe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-7144" y="1957896"/>
            <a:ext cx="9158288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000" b="1" dirty="0" smtClean="0"/>
              <a:t>REGUŁA DOPUSZCZALNEJ WYSOKOŚCI WYDATKÓW ZWIĄZANYCH </a:t>
            </a:r>
            <a:br>
              <a:rPr lang="pl-PL" sz="2000" b="1" dirty="0" smtClean="0"/>
            </a:br>
            <a:r>
              <a:rPr lang="pl-PL" sz="2000" b="1" dirty="0" smtClean="0"/>
              <a:t>Z OBSŁUGĄ DŁUGU</a:t>
            </a:r>
            <a:br>
              <a:rPr lang="pl-PL" sz="2000" b="1" dirty="0" smtClean="0"/>
            </a:br>
            <a:r>
              <a:rPr lang="pl-PL" sz="1600" b="1" dirty="0" smtClean="0"/>
              <a:t>(obowiązuje od 2014 roku, w latach 2011-2013 prezentowany informacyjnie)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6988175" y="3864432"/>
            <a:ext cx="1873250" cy="863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pl-PL" sz="1100" b="1" dirty="0" smtClean="0">
                <a:latin typeface="Tahoma" pitchFamily="34" charset="0"/>
              </a:rPr>
              <a:t>   spłata rat kredytów </a:t>
            </a:r>
            <a:br>
              <a:rPr lang="pl-PL" sz="1100" b="1" dirty="0" smtClean="0">
                <a:latin typeface="Tahoma" pitchFamily="34" charset="0"/>
              </a:rPr>
            </a:br>
            <a:r>
              <a:rPr lang="pl-PL" sz="1100" b="1" dirty="0" smtClean="0">
                <a:latin typeface="Tahoma" pitchFamily="34" charset="0"/>
              </a:rPr>
              <a:t>    i pożyczek </a:t>
            </a:r>
            <a:br>
              <a:rPr lang="pl-PL" sz="1100" b="1" dirty="0" smtClean="0">
                <a:latin typeface="Tahoma" pitchFamily="34" charset="0"/>
              </a:rPr>
            </a:br>
            <a:r>
              <a:rPr lang="pl-PL" sz="1100" b="1" dirty="0" smtClean="0">
                <a:latin typeface="Tahoma" pitchFamily="34" charset="0"/>
              </a:rPr>
              <a:t>+ wykup obligacji</a:t>
            </a:r>
            <a:br>
              <a:rPr lang="pl-PL" sz="1100" b="1" dirty="0" smtClean="0">
                <a:latin typeface="Tahoma" pitchFamily="34" charset="0"/>
              </a:rPr>
            </a:br>
            <a:r>
              <a:rPr lang="pl-PL" sz="1100" b="1" dirty="0" smtClean="0">
                <a:latin typeface="Tahoma" pitchFamily="34" charset="0"/>
              </a:rPr>
              <a:t>+ odsetki i dyskonto</a:t>
            </a:r>
            <a:br>
              <a:rPr lang="pl-PL" sz="1100" b="1" dirty="0" smtClean="0">
                <a:latin typeface="Tahoma" pitchFamily="34" charset="0"/>
              </a:rPr>
            </a:br>
            <a:r>
              <a:rPr lang="pl-PL" sz="1100" b="1" dirty="0" smtClean="0">
                <a:latin typeface="Tahoma" pitchFamily="34" charset="0"/>
              </a:rPr>
              <a:t>+ poręczenia i gwarancje</a:t>
            </a:r>
            <a:endParaRPr lang="pl-PL" sz="1100" b="1" dirty="0">
              <a:latin typeface="Tahoma" pitchFamily="34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244475" y="3829507"/>
            <a:ext cx="1873250" cy="863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pl-PL" sz="1100" b="1" dirty="0" smtClean="0">
                <a:latin typeface="Tahoma" pitchFamily="34" charset="0"/>
              </a:rPr>
              <a:t>    dochody bieżące</a:t>
            </a:r>
          </a:p>
          <a:p>
            <a:r>
              <a:rPr lang="pl-PL" sz="1100" b="1" dirty="0" smtClean="0">
                <a:latin typeface="Tahoma" pitchFamily="34" charset="0"/>
              </a:rPr>
              <a:t> – wydatki bieżące </a:t>
            </a:r>
          </a:p>
          <a:p>
            <a:r>
              <a:rPr lang="pl-PL" sz="1100" b="1" dirty="0" smtClean="0">
                <a:latin typeface="Tahoma" pitchFamily="34" charset="0"/>
              </a:rPr>
              <a:t>+ dochody ze sprzedaży </a:t>
            </a:r>
          </a:p>
          <a:p>
            <a:r>
              <a:rPr lang="pl-PL" sz="1100" b="1" dirty="0" smtClean="0">
                <a:latin typeface="Tahoma" pitchFamily="34" charset="0"/>
              </a:rPr>
              <a:t>    majątku</a:t>
            </a:r>
            <a:endParaRPr lang="pl-PL" sz="1100" b="1" dirty="0">
              <a:latin typeface="Tahoma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035175" y="4529595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+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4195763" y="455182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+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6437313" y="4466095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≥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250825" y="4872495"/>
            <a:ext cx="1873250" cy="863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 sz="1100" b="1" dirty="0" smtClean="0">
                <a:latin typeface="Tahoma" pitchFamily="34" charset="0"/>
              </a:rPr>
              <a:t>dochody</a:t>
            </a:r>
          </a:p>
          <a:p>
            <a:pPr algn="ctr"/>
            <a:r>
              <a:rPr lang="pl-PL" sz="1100" b="1" dirty="0" smtClean="0">
                <a:latin typeface="Tahoma" pitchFamily="34" charset="0"/>
              </a:rPr>
              <a:t> ogółem</a:t>
            </a:r>
            <a:endParaRPr lang="pl-PL" sz="1100" b="1" dirty="0">
              <a:latin typeface="Tahoma" pitchFamily="34" charset="0"/>
            </a:endParaRPr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>
            <a:off x="251520" y="4785448"/>
            <a:ext cx="187325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7236296" y="3055008"/>
            <a:ext cx="122413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rok (n), na który ustalana jest relacja</a:t>
            </a:r>
            <a:endParaRPr lang="pl-PL" sz="11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>
            <a:off x="250825" y="5807532"/>
            <a:ext cx="619283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3106738" y="5775782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</a:t>
            </a:r>
          </a:p>
        </p:txBody>
      </p:sp>
      <p:sp>
        <p:nvSpPr>
          <p:cNvPr id="32" name="Line 16"/>
          <p:cNvSpPr>
            <a:spLocks noChangeShapeType="1"/>
          </p:cNvSpPr>
          <p:nvPr/>
        </p:nvSpPr>
        <p:spPr bwMode="auto">
          <a:xfrm>
            <a:off x="4615542" y="4814476"/>
            <a:ext cx="187325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>
            <a:off x="2411760" y="4785448"/>
            <a:ext cx="187325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2411760" y="3806364"/>
            <a:ext cx="1873250" cy="863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pl-PL" sz="1100" b="1" dirty="0" smtClean="0">
                <a:latin typeface="Tahoma" pitchFamily="34" charset="0"/>
              </a:rPr>
              <a:t>    dochody bieżące</a:t>
            </a:r>
          </a:p>
          <a:p>
            <a:r>
              <a:rPr lang="pl-PL" sz="1100" b="1" dirty="0" smtClean="0">
                <a:latin typeface="Tahoma" pitchFamily="34" charset="0"/>
              </a:rPr>
              <a:t> – wydatki bieżące </a:t>
            </a:r>
          </a:p>
          <a:p>
            <a:r>
              <a:rPr lang="pl-PL" sz="1100" b="1" dirty="0" smtClean="0">
                <a:latin typeface="Tahoma" pitchFamily="34" charset="0"/>
              </a:rPr>
              <a:t>+ dochody ze sprzedaży </a:t>
            </a:r>
          </a:p>
          <a:p>
            <a:r>
              <a:rPr lang="pl-PL" sz="1100" b="1" dirty="0" smtClean="0">
                <a:latin typeface="Tahoma" pitchFamily="34" charset="0"/>
              </a:rPr>
              <a:t>    majątku</a:t>
            </a:r>
            <a:endParaRPr lang="pl-PL" sz="1100" b="1" dirty="0">
              <a:latin typeface="Tahoma" pitchFamily="34" charset="0"/>
            </a:endParaRP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4573687" y="3807489"/>
            <a:ext cx="1873250" cy="863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pl-PL" sz="1100" b="1" dirty="0" smtClean="0">
                <a:latin typeface="Tahoma" pitchFamily="34" charset="0"/>
              </a:rPr>
              <a:t>    dochody bieżące</a:t>
            </a:r>
          </a:p>
          <a:p>
            <a:r>
              <a:rPr lang="pl-PL" sz="1100" b="1" dirty="0" smtClean="0">
                <a:latin typeface="Tahoma" pitchFamily="34" charset="0"/>
              </a:rPr>
              <a:t> – wydatki bieżące </a:t>
            </a:r>
          </a:p>
          <a:p>
            <a:r>
              <a:rPr lang="pl-PL" sz="1100" b="1" dirty="0" smtClean="0">
                <a:latin typeface="Tahoma" pitchFamily="34" charset="0"/>
              </a:rPr>
              <a:t>+ dochody ze sprzedaży </a:t>
            </a:r>
          </a:p>
          <a:p>
            <a:r>
              <a:rPr lang="pl-PL" sz="1100" b="1" dirty="0" smtClean="0">
                <a:latin typeface="Tahoma" pitchFamily="34" charset="0"/>
              </a:rPr>
              <a:t>    majątku</a:t>
            </a:r>
            <a:endParaRPr lang="pl-PL" sz="1100" b="1" dirty="0">
              <a:latin typeface="Tahoma" pitchFamily="34" charset="0"/>
            </a:endParaRPr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2382170" y="4871408"/>
            <a:ext cx="1873250" cy="863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 sz="1100" b="1" dirty="0" smtClean="0">
                <a:latin typeface="Tahoma" pitchFamily="34" charset="0"/>
              </a:rPr>
              <a:t>dochody</a:t>
            </a:r>
          </a:p>
          <a:p>
            <a:pPr algn="ctr"/>
            <a:r>
              <a:rPr lang="pl-PL" sz="1100" b="1" dirty="0" smtClean="0">
                <a:latin typeface="Tahoma" pitchFamily="34" charset="0"/>
              </a:rPr>
              <a:t> ogółem</a:t>
            </a:r>
            <a:endParaRPr lang="pl-PL" sz="1100" b="1" dirty="0">
              <a:latin typeface="Tahoma" pitchFamily="34" charset="0"/>
            </a:endParaRPr>
          </a:p>
        </p:txBody>
      </p:sp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4572000" y="4871408"/>
            <a:ext cx="1873250" cy="863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 sz="1100" b="1" dirty="0" smtClean="0">
                <a:latin typeface="Tahoma" pitchFamily="34" charset="0"/>
              </a:rPr>
              <a:t>dochody</a:t>
            </a:r>
          </a:p>
          <a:p>
            <a:pPr algn="ctr"/>
            <a:r>
              <a:rPr lang="pl-PL" sz="1100" b="1" dirty="0" smtClean="0">
                <a:latin typeface="Tahoma" pitchFamily="34" charset="0"/>
              </a:rPr>
              <a:t> ogółem</a:t>
            </a:r>
            <a:endParaRPr lang="pl-PL" sz="1100" b="1" dirty="0">
              <a:latin typeface="Tahoma" pitchFamily="34" charset="0"/>
            </a:endParaRPr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7005758" y="4870846"/>
            <a:ext cx="1873250" cy="863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 sz="1100" b="1" dirty="0" smtClean="0">
                <a:latin typeface="Tahoma" pitchFamily="34" charset="0"/>
              </a:rPr>
              <a:t>dochody</a:t>
            </a:r>
          </a:p>
          <a:p>
            <a:pPr algn="ctr"/>
            <a:r>
              <a:rPr lang="pl-PL" sz="1100" b="1" dirty="0" smtClean="0">
                <a:latin typeface="Tahoma" pitchFamily="34" charset="0"/>
              </a:rPr>
              <a:t> ogółem</a:t>
            </a:r>
            <a:endParaRPr lang="pl-PL" sz="1100" b="1" dirty="0">
              <a:latin typeface="Tahoma" pitchFamily="34" charset="0"/>
            </a:endParaRPr>
          </a:p>
        </p:txBody>
      </p:sp>
      <p:sp>
        <p:nvSpPr>
          <p:cNvPr id="39" name="Line 16"/>
          <p:cNvSpPr>
            <a:spLocks noChangeShapeType="1"/>
          </p:cNvSpPr>
          <p:nvPr/>
        </p:nvSpPr>
        <p:spPr bwMode="auto">
          <a:xfrm>
            <a:off x="6977292" y="4814476"/>
            <a:ext cx="187325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539552" y="3273210"/>
            <a:ext cx="12241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n-3</a:t>
            </a:r>
            <a:endParaRPr lang="pl-PL" sz="14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41" name="Text Box 30"/>
          <p:cNvSpPr txBox="1">
            <a:spLocks noChangeArrowheads="1"/>
          </p:cNvSpPr>
          <p:nvPr/>
        </p:nvSpPr>
        <p:spPr bwMode="auto">
          <a:xfrm>
            <a:off x="2699792" y="3261901"/>
            <a:ext cx="12241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n-2</a:t>
            </a:r>
            <a:endParaRPr lang="pl-PL" sz="14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4932040" y="3261901"/>
            <a:ext cx="12241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n-1</a:t>
            </a:r>
            <a:endParaRPr lang="pl-PL" sz="14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43" name="Symbol zastępczy numeru slajdu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A339B-F7E3-44FC-A4AE-EFF05A17BEF2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73906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ole tekstowe 1"/>
          <p:cNvSpPr txBox="1">
            <a:spLocks noChangeArrowheads="1"/>
          </p:cNvSpPr>
          <p:nvPr/>
        </p:nvSpPr>
        <p:spPr bwMode="auto">
          <a:xfrm>
            <a:off x="0" y="6985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/>
              <a:t>Miasto Stołeczne Warszawa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-4763" y="398463"/>
            <a:ext cx="9144001" cy="50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</a:t>
            </a:r>
            <a:r>
              <a:rPr lang="pl-PL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budżetu na 2013 rok i </a:t>
            </a: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Wieloletniej Prognozy na lata 2013-2042</a:t>
            </a:r>
            <a:endParaRPr lang="pl-PL" sz="1200" b="1" dirty="0"/>
          </a:p>
          <a:p>
            <a:pPr algn="ctr">
              <a:defRPr/>
            </a:pPr>
            <a:endParaRPr lang="pl-PL" sz="1200" b="1" dirty="0"/>
          </a:p>
        </p:txBody>
      </p:sp>
      <p:cxnSp>
        <p:nvCxnSpPr>
          <p:cNvPr id="4" name="Łącznik prostoliniowy 3"/>
          <p:cNvCxnSpPr/>
          <p:nvPr/>
        </p:nvCxnSpPr>
        <p:spPr>
          <a:xfrm flipV="1">
            <a:off x="9525" y="914400"/>
            <a:ext cx="9144000" cy="508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0" y="1441094"/>
            <a:ext cx="9158288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Nowe wskaźniki ostrożnościowe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-7144" y="1957896"/>
            <a:ext cx="9158288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000" b="1" dirty="0" smtClean="0"/>
              <a:t>REGUŁA DOPUSZCZALNEJ WYSOKOŚCI WYDATKÓW ZWIĄZANYCH </a:t>
            </a:r>
            <a:br>
              <a:rPr lang="pl-PL" sz="2000" b="1" dirty="0" smtClean="0"/>
            </a:br>
            <a:r>
              <a:rPr lang="pl-PL" sz="2000" b="1" dirty="0" smtClean="0"/>
              <a:t>Z OBSŁUGĄ DŁUGU</a:t>
            </a:r>
            <a:br>
              <a:rPr lang="pl-PL" sz="2000" b="1" dirty="0" smtClean="0"/>
            </a:br>
            <a:r>
              <a:rPr lang="pl-PL" sz="1600" b="1" dirty="0" smtClean="0"/>
              <a:t>(obowiązuje od 2014 roku, w latach 2011-2013 prezentowany informacyjnie)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79512" y="4005064"/>
            <a:ext cx="1146125" cy="863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 sz="1600" b="1" dirty="0" smtClean="0">
                <a:latin typeface="Tahoma" pitchFamily="34" charset="0"/>
              </a:rPr>
              <a:t>  </a:t>
            </a:r>
            <a:endParaRPr lang="pl-PL" sz="1600" b="1" dirty="0">
              <a:latin typeface="Tahoma" pitchFamily="34" charset="0"/>
            </a:endParaRPr>
          </a:p>
          <a:p>
            <a:pPr algn="ctr"/>
            <a:r>
              <a:rPr lang="pl-PL" sz="1600" b="1" dirty="0" smtClean="0">
                <a:latin typeface="Tahoma" pitchFamily="34" charset="0"/>
              </a:rPr>
              <a:t>3,73%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6334428" y="4925894"/>
            <a:ext cx="3978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&gt;</a:t>
            </a:r>
            <a:endParaRPr lang="pl-PL" sz="32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5004048" y="3212976"/>
            <a:ext cx="15121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średnia arytmetyczna z lat </a:t>
            </a:r>
            <a:br>
              <a:rPr lang="pl-PL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pl-PL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2011-2013</a:t>
            </a:r>
            <a:endParaRPr lang="pl-PL" sz="14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 flipV="1">
            <a:off x="251520" y="5206173"/>
            <a:ext cx="4249167" cy="226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2008740" y="5278181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</a:t>
            </a:r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1674356" y="4167082"/>
            <a:ext cx="1169452" cy="70158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l-PL" sz="1600" b="1" dirty="0" smtClean="0">
              <a:latin typeface="Tahoma" pitchFamily="34" charset="0"/>
            </a:endParaRPr>
          </a:p>
          <a:p>
            <a:pPr algn="ctr"/>
            <a:r>
              <a:rPr lang="pl-PL" sz="1600" b="1" dirty="0" smtClean="0">
                <a:latin typeface="Tahoma" pitchFamily="34" charset="0"/>
              </a:rPr>
              <a:t>3,17% </a:t>
            </a:r>
            <a:br>
              <a:rPr lang="pl-PL" sz="1600" b="1" dirty="0" smtClean="0">
                <a:latin typeface="Tahoma" pitchFamily="34" charset="0"/>
              </a:rPr>
            </a:br>
            <a:endParaRPr lang="pl-PL" sz="1600" dirty="0">
              <a:latin typeface="Tahoma" pitchFamily="34" charset="0"/>
            </a:endParaRPr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179512" y="3212976"/>
            <a:ext cx="12241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2011 r.</a:t>
            </a:r>
            <a:endParaRPr lang="pl-PL" sz="14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41" name="Text Box 30"/>
          <p:cNvSpPr txBox="1">
            <a:spLocks noChangeArrowheads="1"/>
          </p:cNvSpPr>
          <p:nvPr/>
        </p:nvSpPr>
        <p:spPr bwMode="auto">
          <a:xfrm>
            <a:off x="1663214" y="3198462"/>
            <a:ext cx="12241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2012 r.</a:t>
            </a:r>
            <a:endParaRPr lang="pl-PL" sz="14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3203848" y="3169434"/>
            <a:ext cx="12241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2013 r.</a:t>
            </a:r>
            <a:endParaRPr lang="pl-PL" sz="14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1274146" y="4278582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+</a:t>
            </a: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2886788" y="4263506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+</a:t>
            </a: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3289246" y="4077072"/>
            <a:ext cx="1146125" cy="863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 sz="1600" b="1" dirty="0" smtClean="0">
                <a:latin typeface="Tahoma" pitchFamily="34" charset="0"/>
              </a:rPr>
              <a:t>  9,23%</a:t>
            </a: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4616226" y="4940672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=</a:t>
            </a:r>
            <a:endParaRPr lang="pl-PL" sz="24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5048026" y="4927363"/>
            <a:ext cx="1286402" cy="56610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l-PL" sz="1600" b="1" dirty="0" smtClean="0">
              <a:latin typeface="Tahoma" pitchFamily="34" charset="0"/>
            </a:endParaRPr>
          </a:p>
          <a:p>
            <a:pPr algn="ctr"/>
            <a:r>
              <a:rPr lang="pl-PL" sz="1600" b="1" dirty="0" smtClean="0">
                <a:latin typeface="Tahoma" pitchFamily="34" charset="0"/>
              </a:rPr>
              <a:t>5,38% </a:t>
            </a:r>
            <a:br>
              <a:rPr lang="pl-PL" sz="1600" b="1" dirty="0" smtClean="0">
                <a:latin typeface="Tahoma" pitchFamily="34" charset="0"/>
              </a:rPr>
            </a:br>
            <a:endParaRPr lang="pl-PL" sz="1600" dirty="0">
              <a:latin typeface="Tahoma" pitchFamily="34" charset="0"/>
            </a:endParaRPr>
          </a:p>
        </p:txBody>
      </p:sp>
      <p:sp>
        <p:nvSpPr>
          <p:cNvPr id="53" name="Rectangle 6"/>
          <p:cNvSpPr>
            <a:spLocks noChangeArrowheads="1"/>
          </p:cNvSpPr>
          <p:nvPr/>
        </p:nvSpPr>
        <p:spPr bwMode="auto">
          <a:xfrm>
            <a:off x="7037203" y="4925894"/>
            <a:ext cx="1169452" cy="58477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l-PL" sz="1600" b="1" dirty="0" smtClean="0">
              <a:latin typeface="Tahoma" pitchFamily="34" charset="0"/>
            </a:endParaRPr>
          </a:p>
          <a:p>
            <a:pPr algn="ctr"/>
            <a:r>
              <a:rPr lang="pl-PL" sz="1600" b="1" dirty="0" smtClean="0">
                <a:latin typeface="Tahoma" pitchFamily="34" charset="0"/>
              </a:rPr>
              <a:t>4,73% </a:t>
            </a:r>
            <a:br>
              <a:rPr lang="pl-PL" sz="1600" b="1" dirty="0" smtClean="0">
                <a:latin typeface="Tahoma" pitchFamily="34" charset="0"/>
              </a:rPr>
            </a:br>
            <a:endParaRPr lang="pl-PL" sz="1600" dirty="0">
              <a:latin typeface="Tahoma" pitchFamily="34" charset="0"/>
            </a:endParaRPr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6948264" y="3212976"/>
            <a:ext cx="12241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2014 r.</a:t>
            </a:r>
            <a:endParaRPr lang="pl-PL" sz="14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28" name="Symbol zastępczy numeru slajdu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A339B-F7E3-44FC-A4AE-EFF05A17BEF2}" type="slidenum">
              <a:rPr lang="pl-PL" smtClean="0"/>
              <a:pPr>
                <a:defRPr/>
              </a:pPr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83111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pole tekstowe 1"/>
          <p:cNvSpPr txBox="1">
            <a:spLocks noChangeArrowheads="1"/>
          </p:cNvSpPr>
          <p:nvPr/>
        </p:nvSpPr>
        <p:spPr bwMode="auto">
          <a:xfrm>
            <a:off x="0" y="6985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/>
              <a:t>Miasto Stołeczne Warszawa</a:t>
            </a:r>
          </a:p>
        </p:txBody>
      </p:sp>
      <p:cxnSp>
        <p:nvCxnSpPr>
          <p:cNvPr id="4" name="Łącznik prostoliniowy 3"/>
          <p:cNvCxnSpPr/>
          <p:nvPr/>
        </p:nvCxnSpPr>
        <p:spPr>
          <a:xfrm flipV="1">
            <a:off x="9525" y="914400"/>
            <a:ext cx="9144000" cy="508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MPj043925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2919413"/>
            <a:ext cx="3529012" cy="282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333375" y="1241496"/>
            <a:ext cx="8496300" cy="9387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33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 WIELOLETNIEJ PROGNOZY FINANSOWEJ NA LATA 2013-2042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-4763" y="398463"/>
            <a:ext cx="9144001" cy="50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</a:t>
            </a:r>
            <a:r>
              <a:rPr lang="pl-PL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budżetu na 2013 rok i </a:t>
            </a: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Wieloletniej Prognozy na lata 2013-2042</a:t>
            </a:r>
            <a:endParaRPr lang="pl-PL" sz="1200" b="1" dirty="0"/>
          </a:p>
          <a:p>
            <a:pPr algn="ctr">
              <a:defRPr/>
            </a:pPr>
            <a:endParaRPr lang="pl-PL" sz="1200" b="1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A339B-F7E3-44FC-A4AE-EFF05A17BEF2}" type="slidenum">
              <a:rPr lang="pl-PL" smtClean="0"/>
              <a:pPr>
                <a:defRPr/>
              </a:pPr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0259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ole tekstowe 1"/>
          <p:cNvSpPr txBox="1">
            <a:spLocks noChangeArrowheads="1"/>
          </p:cNvSpPr>
          <p:nvPr/>
        </p:nvSpPr>
        <p:spPr bwMode="auto">
          <a:xfrm>
            <a:off x="0" y="6985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/>
              <a:t>Miasto Stołeczne Warszawa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-4763" y="398463"/>
            <a:ext cx="9144001" cy="50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</a:t>
            </a:r>
            <a:r>
              <a:rPr lang="pl-PL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budżetu na 2013 rok i </a:t>
            </a: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Wieloletniej Prognozy na lata 2013-2042</a:t>
            </a:r>
            <a:endParaRPr lang="pl-PL" sz="1200" b="1" dirty="0"/>
          </a:p>
          <a:p>
            <a:pPr algn="ctr">
              <a:defRPr/>
            </a:pPr>
            <a:endParaRPr lang="pl-PL" sz="1200" b="1" dirty="0"/>
          </a:p>
        </p:txBody>
      </p:sp>
      <p:cxnSp>
        <p:nvCxnSpPr>
          <p:cNvPr id="4" name="Łącznik prostoliniowy 3"/>
          <p:cNvCxnSpPr/>
          <p:nvPr/>
        </p:nvCxnSpPr>
        <p:spPr>
          <a:xfrm flipV="1">
            <a:off x="9525" y="914400"/>
            <a:ext cx="9144000" cy="508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0" y="1441094"/>
            <a:ext cx="9158288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Prognoza dochodów </a:t>
            </a:r>
            <a:r>
              <a:rPr lang="pl-PL" sz="2000" b="1" dirty="0" smtClean="0"/>
              <a:t>– DOCHODY OGÓŁEM</a:t>
            </a:r>
            <a:endParaRPr lang="pl-PL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A339B-F7E3-44FC-A4AE-EFF05A17BEF2}" type="slidenum">
              <a:rPr lang="pl-PL" smtClean="0"/>
              <a:pPr>
                <a:defRPr/>
              </a:pPr>
              <a:t>25</a:t>
            </a:fld>
            <a:endParaRPr lang="pl-PL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124768"/>
              </p:ext>
            </p:extLst>
          </p:nvPr>
        </p:nvGraphicFramePr>
        <p:xfrm>
          <a:off x="473075" y="1920875"/>
          <a:ext cx="8159750" cy="423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70" name="Arkusz" r:id="rId4" imgW="5924610" imgH="3076665" progId="Excel.Sheet.8">
                  <p:link updateAutomatic="1"/>
                </p:oleObj>
              </mc:Choice>
              <mc:Fallback>
                <p:oleObj name="Arkusz" r:id="rId4" imgW="5924610" imgH="3076665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3075" y="1920875"/>
                        <a:ext cx="8159750" cy="423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65320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pole tekstowe 1"/>
          <p:cNvSpPr txBox="1">
            <a:spLocks noChangeArrowheads="1"/>
          </p:cNvSpPr>
          <p:nvPr/>
        </p:nvSpPr>
        <p:spPr bwMode="auto">
          <a:xfrm>
            <a:off x="0" y="6985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/>
              <a:t>Miasto Stołeczne Warszawa</a:t>
            </a:r>
          </a:p>
        </p:txBody>
      </p:sp>
      <p:cxnSp>
        <p:nvCxnSpPr>
          <p:cNvPr id="4" name="Łącznik prostoliniowy 3"/>
          <p:cNvCxnSpPr/>
          <p:nvPr/>
        </p:nvCxnSpPr>
        <p:spPr>
          <a:xfrm flipV="1">
            <a:off x="9525" y="914400"/>
            <a:ext cx="9144000" cy="508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MPj043925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2919413"/>
            <a:ext cx="3529012" cy="282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333375" y="1241496"/>
            <a:ext cx="8496300" cy="5155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33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Prognoza wydatków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-4763" y="398463"/>
            <a:ext cx="9144001" cy="50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</a:t>
            </a:r>
            <a:r>
              <a:rPr lang="pl-PL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budżetu na 2013 rok i </a:t>
            </a: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Wieloletniej Prognozy na lata 2013-2042</a:t>
            </a:r>
            <a:endParaRPr lang="pl-PL" sz="1200" b="1" dirty="0"/>
          </a:p>
          <a:p>
            <a:pPr algn="ctr">
              <a:defRPr/>
            </a:pPr>
            <a:endParaRPr lang="pl-PL" sz="1200" b="1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A339B-F7E3-44FC-A4AE-EFF05A17BEF2}" type="slidenum">
              <a:rPr lang="pl-PL" smtClean="0"/>
              <a:pPr>
                <a:defRPr/>
              </a:pPr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09270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ole tekstowe 1"/>
          <p:cNvSpPr txBox="1">
            <a:spLocks noChangeArrowheads="1"/>
          </p:cNvSpPr>
          <p:nvPr/>
        </p:nvSpPr>
        <p:spPr bwMode="auto">
          <a:xfrm>
            <a:off x="0" y="6985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/>
              <a:t>Miasto Stołeczne Warszawa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-4763" y="398463"/>
            <a:ext cx="9144001" cy="50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</a:t>
            </a:r>
            <a:r>
              <a:rPr lang="pl-PL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budżetu na 2013 rok i </a:t>
            </a: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Wieloletniej Prognozy na lata 2013-2042</a:t>
            </a:r>
            <a:endParaRPr lang="pl-PL" sz="1200" b="1" dirty="0"/>
          </a:p>
          <a:p>
            <a:pPr algn="ctr">
              <a:defRPr/>
            </a:pPr>
            <a:endParaRPr lang="pl-PL" sz="1200" b="1" dirty="0"/>
          </a:p>
        </p:txBody>
      </p:sp>
      <p:cxnSp>
        <p:nvCxnSpPr>
          <p:cNvPr id="4" name="Łącznik prostoliniowy 3"/>
          <p:cNvCxnSpPr/>
          <p:nvPr/>
        </p:nvCxnSpPr>
        <p:spPr>
          <a:xfrm flipV="1">
            <a:off x="9525" y="914400"/>
            <a:ext cx="9144000" cy="508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0" y="1441094"/>
            <a:ext cx="9158288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Prognoza wydatków </a:t>
            </a:r>
            <a:r>
              <a:rPr lang="pl-PL" sz="2000" b="1" dirty="0" smtClean="0"/>
              <a:t>– WYDATKI OGÓŁEM</a:t>
            </a:r>
            <a:endParaRPr lang="pl-PL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A339B-F7E3-44FC-A4AE-EFF05A17BEF2}" type="slidenum">
              <a:rPr lang="pl-PL" smtClean="0"/>
              <a:pPr>
                <a:defRPr/>
              </a:pPr>
              <a:t>27</a:t>
            </a:fld>
            <a:endParaRPr lang="pl-PL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479874"/>
              </p:ext>
            </p:extLst>
          </p:nvPr>
        </p:nvGraphicFramePr>
        <p:xfrm>
          <a:off x="467544" y="1988840"/>
          <a:ext cx="8128432" cy="4105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0" name="Arkusz" r:id="rId4" imgW="5984726" imgH="3021949" progId="Excel.Sheet.8">
                  <p:link updateAutomatic="1"/>
                </p:oleObj>
              </mc:Choice>
              <mc:Fallback>
                <p:oleObj name="Arkusz" r:id="rId4" imgW="5984726" imgH="3021949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988840"/>
                        <a:ext cx="8128432" cy="4105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23478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ole tekstowe 1"/>
          <p:cNvSpPr txBox="1">
            <a:spLocks noChangeArrowheads="1"/>
          </p:cNvSpPr>
          <p:nvPr/>
        </p:nvSpPr>
        <p:spPr bwMode="auto">
          <a:xfrm>
            <a:off x="0" y="6985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/>
              <a:t>Miasto Stołeczne Warszawa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-4763" y="398463"/>
            <a:ext cx="9144001" cy="50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</a:t>
            </a:r>
            <a:r>
              <a:rPr lang="pl-PL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budżetu na 2013 rok i </a:t>
            </a: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Wieloletniej Prognozy na lata 2013-2042</a:t>
            </a:r>
            <a:endParaRPr lang="pl-PL" sz="1200" b="1" dirty="0"/>
          </a:p>
          <a:p>
            <a:pPr algn="ctr">
              <a:defRPr/>
            </a:pPr>
            <a:endParaRPr lang="pl-PL" sz="1200" b="1" dirty="0"/>
          </a:p>
        </p:txBody>
      </p:sp>
      <p:cxnSp>
        <p:nvCxnSpPr>
          <p:cNvPr id="4" name="Łącznik prostoliniowy 3"/>
          <p:cNvCxnSpPr/>
          <p:nvPr/>
        </p:nvCxnSpPr>
        <p:spPr>
          <a:xfrm flipV="1">
            <a:off x="9525" y="914400"/>
            <a:ext cx="9144000" cy="508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0" y="1441094"/>
            <a:ext cx="9158288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Prognoza wydatków </a:t>
            </a:r>
            <a:r>
              <a:rPr lang="pl-PL" sz="2000" b="1" dirty="0" smtClean="0"/>
              <a:t>– WYDATKI BIEŻĄCE</a:t>
            </a:r>
            <a:endParaRPr lang="pl-PL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A339B-F7E3-44FC-A4AE-EFF05A17BEF2}" type="slidenum">
              <a:rPr lang="pl-PL" smtClean="0"/>
              <a:pPr>
                <a:defRPr/>
              </a:pPr>
              <a:t>28</a:t>
            </a:fld>
            <a:endParaRPr lang="pl-PL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046566"/>
              </p:ext>
            </p:extLst>
          </p:nvPr>
        </p:nvGraphicFramePr>
        <p:xfrm>
          <a:off x="539552" y="1988840"/>
          <a:ext cx="7984416" cy="403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14" name="Arkusz" r:id="rId4" imgW="5984726" imgH="3021949" progId="Excel.Sheet.8">
                  <p:link updateAutomatic="1"/>
                </p:oleObj>
              </mc:Choice>
              <mc:Fallback>
                <p:oleObj name="Arkusz" r:id="rId4" imgW="5984726" imgH="3021949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988840"/>
                        <a:ext cx="7984416" cy="4032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53067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ole tekstowe 1"/>
          <p:cNvSpPr txBox="1">
            <a:spLocks noChangeArrowheads="1"/>
          </p:cNvSpPr>
          <p:nvPr/>
        </p:nvSpPr>
        <p:spPr bwMode="auto">
          <a:xfrm>
            <a:off x="0" y="6985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/>
              <a:t>Miasto Stołeczne Warszawa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-4763" y="398463"/>
            <a:ext cx="9144001" cy="50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</a:t>
            </a:r>
            <a:r>
              <a:rPr lang="pl-PL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budżetu na 2013 rok i </a:t>
            </a: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Wieloletniej Prognozy na lata 2013-2042</a:t>
            </a:r>
            <a:endParaRPr lang="pl-PL" sz="1200" b="1" dirty="0"/>
          </a:p>
          <a:p>
            <a:pPr algn="ctr">
              <a:defRPr/>
            </a:pPr>
            <a:endParaRPr lang="pl-PL" sz="1200" b="1" dirty="0"/>
          </a:p>
        </p:txBody>
      </p:sp>
      <p:cxnSp>
        <p:nvCxnSpPr>
          <p:cNvPr id="4" name="Łącznik prostoliniowy 3"/>
          <p:cNvCxnSpPr/>
          <p:nvPr/>
        </p:nvCxnSpPr>
        <p:spPr>
          <a:xfrm flipV="1">
            <a:off x="9525" y="914400"/>
            <a:ext cx="9144000" cy="508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0" y="1441094"/>
            <a:ext cx="9158288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Prognoza wydatków </a:t>
            </a:r>
            <a:r>
              <a:rPr lang="pl-PL" sz="2000" b="1" dirty="0" smtClean="0"/>
              <a:t>– WYDATKI MAJĄTKOWE</a:t>
            </a:r>
            <a:endParaRPr lang="pl-PL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A339B-F7E3-44FC-A4AE-EFF05A17BEF2}" type="slidenum">
              <a:rPr lang="pl-PL" smtClean="0"/>
              <a:pPr>
                <a:defRPr/>
              </a:pPr>
              <a:t>29</a:t>
            </a:fld>
            <a:endParaRPr lang="pl-PL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892996"/>
              </p:ext>
            </p:extLst>
          </p:nvPr>
        </p:nvGraphicFramePr>
        <p:xfrm>
          <a:off x="539552" y="1916832"/>
          <a:ext cx="7984416" cy="403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38" name="Arkusz" r:id="rId4" imgW="5984726" imgH="3021949" progId="Excel.Sheet.8">
                  <p:link updateAutomatic="1"/>
                </p:oleObj>
              </mc:Choice>
              <mc:Fallback>
                <p:oleObj name="Arkusz" r:id="rId4" imgW="5984726" imgH="3021949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916832"/>
                        <a:ext cx="7984416" cy="4032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51042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ole tekstowe 1"/>
          <p:cNvSpPr txBox="1">
            <a:spLocks noChangeArrowheads="1"/>
          </p:cNvSpPr>
          <p:nvPr/>
        </p:nvSpPr>
        <p:spPr bwMode="auto">
          <a:xfrm>
            <a:off x="0" y="6985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/>
              <a:t>Miasto Stołeczne Warszawa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-4763" y="398463"/>
            <a:ext cx="9144001" cy="50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</a:t>
            </a:r>
            <a:r>
              <a:rPr lang="pl-PL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budżetu na 2013 rok i </a:t>
            </a: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Wieloletniej Prognozy na lata 2013-2042</a:t>
            </a:r>
            <a:endParaRPr lang="pl-PL" sz="1200" b="1" dirty="0"/>
          </a:p>
          <a:p>
            <a:pPr algn="ctr">
              <a:defRPr/>
            </a:pPr>
            <a:endParaRPr lang="pl-PL" sz="1200" b="1" dirty="0"/>
          </a:p>
        </p:txBody>
      </p:sp>
      <p:cxnSp>
        <p:nvCxnSpPr>
          <p:cNvPr id="4" name="Łącznik prostoliniowy 3"/>
          <p:cNvCxnSpPr/>
          <p:nvPr/>
        </p:nvCxnSpPr>
        <p:spPr>
          <a:xfrm flipV="1">
            <a:off x="9525" y="914400"/>
            <a:ext cx="9144000" cy="508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0" y="1441094"/>
            <a:ext cx="9158288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Podstawowe parametry budżetowe</a:t>
            </a:r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63346"/>
              </p:ext>
            </p:extLst>
          </p:nvPr>
        </p:nvGraphicFramePr>
        <p:xfrm>
          <a:off x="1323551" y="1988840"/>
          <a:ext cx="6515100" cy="454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63" name="Arkusz" r:id="rId4" imgW="6515100" imgH="4543425" progId="Excel.Sheet.12">
                  <p:link updateAutomatic="1"/>
                </p:oleObj>
              </mc:Choice>
              <mc:Fallback>
                <p:oleObj name="Arkusz" r:id="rId4" imgW="6515100" imgH="4543425" progId="Excel.Shee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551" y="1988840"/>
                        <a:ext cx="6515100" cy="454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A339B-F7E3-44FC-A4AE-EFF05A17BEF2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3556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ole tekstowe 1"/>
          <p:cNvSpPr txBox="1">
            <a:spLocks noChangeArrowheads="1"/>
          </p:cNvSpPr>
          <p:nvPr/>
        </p:nvSpPr>
        <p:spPr bwMode="auto">
          <a:xfrm>
            <a:off x="0" y="6985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/>
              <a:t>Miasto Stołeczne Warszawa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-4763" y="398463"/>
            <a:ext cx="9144001" cy="50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</a:t>
            </a:r>
            <a:r>
              <a:rPr lang="pl-PL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budżetu na 2013 rok i </a:t>
            </a: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Wieloletniej Prognozy na lata 2013-2042</a:t>
            </a:r>
            <a:endParaRPr lang="pl-PL" sz="1200" b="1" dirty="0"/>
          </a:p>
          <a:p>
            <a:pPr algn="ctr">
              <a:defRPr/>
            </a:pPr>
            <a:endParaRPr lang="pl-PL" sz="1200" b="1" dirty="0"/>
          </a:p>
        </p:txBody>
      </p:sp>
      <p:cxnSp>
        <p:nvCxnSpPr>
          <p:cNvPr id="4" name="Łącznik prostoliniowy 3"/>
          <p:cNvCxnSpPr/>
          <p:nvPr/>
        </p:nvCxnSpPr>
        <p:spPr>
          <a:xfrm flipV="1">
            <a:off x="9525" y="914400"/>
            <a:ext cx="9144000" cy="508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0" y="1441094"/>
            <a:ext cx="915828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Prognoza wydatków </a:t>
            </a:r>
            <a:r>
              <a:rPr lang="pl-PL" sz="2000" b="1" dirty="0" smtClean="0"/>
              <a:t>– WYDATKI MAJĄTKOWE</a:t>
            </a:r>
            <a:br>
              <a:rPr lang="pl-PL" sz="2000" b="1" dirty="0" smtClean="0"/>
            </a:br>
            <a:r>
              <a:rPr lang="pl-PL" sz="1600" b="1" dirty="0" smtClean="0"/>
              <a:t>10 największych wieloletnich przedsięwzięć inwestycyjnych</a:t>
            </a:r>
            <a:endParaRPr lang="pl-PL" sz="1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A339B-F7E3-44FC-A4AE-EFF05A17BEF2}" type="slidenum">
              <a:rPr lang="pl-PL" smtClean="0"/>
              <a:pPr>
                <a:defRPr/>
              </a:pPr>
              <a:t>30</a:t>
            </a:fld>
            <a:endParaRPr lang="pl-PL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284203"/>
              </p:ext>
            </p:extLst>
          </p:nvPr>
        </p:nvGraphicFramePr>
        <p:xfrm>
          <a:off x="298814" y="2170892"/>
          <a:ext cx="8586524" cy="4378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2" name="Arkusz" r:id="rId4" imgW="17726040" imgH="9039135" progId="Excel.Sheet.12">
                  <p:link updateAutomatic="1"/>
                </p:oleObj>
              </mc:Choice>
              <mc:Fallback>
                <p:oleObj name="Arkusz" r:id="rId4" imgW="17726040" imgH="903913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8814" y="2170892"/>
                        <a:ext cx="8586524" cy="4378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71278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pole tekstowe 1"/>
          <p:cNvSpPr txBox="1">
            <a:spLocks noChangeArrowheads="1"/>
          </p:cNvSpPr>
          <p:nvPr/>
        </p:nvSpPr>
        <p:spPr bwMode="auto">
          <a:xfrm>
            <a:off x="0" y="6985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/>
              <a:t>Miasto Stołeczne Warszawa</a:t>
            </a:r>
          </a:p>
        </p:txBody>
      </p:sp>
      <p:cxnSp>
        <p:nvCxnSpPr>
          <p:cNvPr id="4" name="Łącznik prostoliniowy 3"/>
          <p:cNvCxnSpPr/>
          <p:nvPr/>
        </p:nvCxnSpPr>
        <p:spPr>
          <a:xfrm flipV="1">
            <a:off x="9525" y="914400"/>
            <a:ext cx="9144000" cy="508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MPj043925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2919413"/>
            <a:ext cx="3529012" cy="282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333375" y="1241496"/>
            <a:ext cx="8496300" cy="5155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33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Wynik budżetu (dochody </a:t>
            </a:r>
            <a:r>
              <a:rPr lang="pl-PL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minus</a:t>
            </a: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wydatki)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-4763" y="398463"/>
            <a:ext cx="9144001" cy="50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</a:t>
            </a:r>
            <a:r>
              <a:rPr lang="pl-PL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budżetu na 2013 rok i </a:t>
            </a: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Wieloletniej Prognozy na lata 2013-2042</a:t>
            </a:r>
            <a:endParaRPr lang="pl-PL" sz="1200" b="1" dirty="0"/>
          </a:p>
          <a:p>
            <a:pPr algn="ctr">
              <a:defRPr/>
            </a:pPr>
            <a:endParaRPr lang="pl-PL" sz="1200" b="1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A339B-F7E3-44FC-A4AE-EFF05A17BEF2}" type="slidenum">
              <a:rPr lang="pl-PL" smtClean="0"/>
              <a:pPr>
                <a:defRPr/>
              </a:pPr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5336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ole tekstowe 1"/>
          <p:cNvSpPr txBox="1">
            <a:spLocks noChangeArrowheads="1"/>
          </p:cNvSpPr>
          <p:nvPr/>
        </p:nvSpPr>
        <p:spPr bwMode="auto">
          <a:xfrm>
            <a:off x="0" y="6985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/>
              <a:t>Miasto Stołeczne Warszawa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-4763" y="398463"/>
            <a:ext cx="9144001" cy="50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</a:t>
            </a:r>
            <a:r>
              <a:rPr lang="pl-PL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budżetu na 2013 rok i </a:t>
            </a: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Wieloletniej Prognozy na lata 2013-2042</a:t>
            </a:r>
            <a:endParaRPr lang="pl-PL" sz="1200" b="1" dirty="0"/>
          </a:p>
          <a:p>
            <a:pPr algn="ctr">
              <a:defRPr/>
            </a:pPr>
            <a:endParaRPr lang="pl-PL" sz="1200" b="1" dirty="0"/>
          </a:p>
        </p:txBody>
      </p:sp>
      <p:cxnSp>
        <p:nvCxnSpPr>
          <p:cNvPr id="4" name="Łącznik prostoliniowy 3"/>
          <p:cNvCxnSpPr/>
          <p:nvPr/>
        </p:nvCxnSpPr>
        <p:spPr>
          <a:xfrm flipV="1">
            <a:off x="9525" y="914400"/>
            <a:ext cx="9144000" cy="508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0" y="1441094"/>
            <a:ext cx="9158288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Wynik budżetu (dochody </a:t>
            </a:r>
            <a:r>
              <a:rPr lang="pl-PL" sz="2000" b="1" i="1" dirty="0" smtClean="0">
                <a:solidFill>
                  <a:schemeClr val="tx2">
                    <a:lumMod val="75000"/>
                  </a:schemeClr>
                </a:solidFill>
              </a:rPr>
              <a:t>minus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 wydatki)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A339B-F7E3-44FC-A4AE-EFF05A17BEF2}" type="slidenum">
              <a:rPr lang="pl-PL" smtClean="0"/>
              <a:pPr>
                <a:defRPr/>
              </a:pPr>
              <a:t>32</a:t>
            </a:fld>
            <a:endParaRPr lang="pl-PL"/>
          </a:p>
        </p:txBody>
      </p:sp>
      <p:graphicFrame>
        <p:nvGraphicFramePr>
          <p:cNvPr id="179203" name="Object 3"/>
          <p:cNvGraphicFramePr>
            <a:graphicFrameLocks noChangeAspect="1"/>
          </p:cNvGraphicFramePr>
          <p:nvPr/>
        </p:nvGraphicFramePr>
        <p:xfrm>
          <a:off x="501650" y="1871663"/>
          <a:ext cx="8193088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86" name="Worksheet" r:id="rId4" imgW="5943558" imgH="3095598" progId="Excel.Sheet.8">
                  <p:link updateAutomatic="1"/>
                </p:oleObj>
              </mc:Choice>
              <mc:Fallback>
                <p:oleObj name="Worksheet" r:id="rId4" imgW="5943558" imgH="3095598" progId="Excel.Sheet.8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1871663"/>
                        <a:ext cx="8193088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16412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pole tekstowe 1"/>
          <p:cNvSpPr txBox="1">
            <a:spLocks noChangeArrowheads="1"/>
          </p:cNvSpPr>
          <p:nvPr/>
        </p:nvSpPr>
        <p:spPr bwMode="auto">
          <a:xfrm>
            <a:off x="0" y="6985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/>
              <a:t>Miasto Stołeczne Warszawa</a:t>
            </a:r>
          </a:p>
        </p:txBody>
      </p:sp>
      <p:cxnSp>
        <p:nvCxnSpPr>
          <p:cNvPr id="4" name="Łącznik prostoliniowy 3"/>
          <p:cNvCxnSpPr/>
          <p:nvPr/>
        </p:nvCxnSpPr>
        <p:spPr>
          <a:xfrm flipV="1">
            <a:off x="9525" y="914400"/>
            <a:ext cx="9144000" cy="508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MPj043925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2919413"/>
            <a:ext cx="3529012" cy="282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-4763" y="398463"/>
            <a:ext cx="9144001" cy="50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</a:t>
            </a:r>
            <a:r>
              <a:rPr lang="pl-PL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budżetu na 2013 rok i </a:t>
            </a: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Wieloletniej Prognozy na lata 2013-2042</a:t>
            </a:r>
            <a:endParaRPr lang="pl-PL" sz="1200" b="1" dirty="0"/>
          </a:p>
          <a:p>
            <a:pPr algn="ctr">
              <a:defRPr/>
            </a:pPr>
            <a:endParaRPr lang="pl-PL" sz="1200" b="1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A339B-F7E3-44FC-A4AE-EFF05A17BEF2}" type="slidenum">
              <a:rPr lang="pl-PL" smtClean="0"/>
              <a:pPr>
                <a:defRPr/>
              </a:pPr>
              <a:t>33</a:t>
            </a:fld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333375" y="1241496"/>
            <a:ext cx="8496300" cy="5155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33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 zadłużenia</a:t>
            </a:r>
          </a:p>
        </p:txBody>
      </p:sp>
    </p:spTree>
    <p:extLst>
      <p:ext uri="{BB962C8B-B14F-4D97-AF65-F5344CB8AC3E}">
        <p14:creationId xmlns:p14="http://schemas.microsoft.com/office/powerpoint/2010/main" val="4636985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ole tekstowe 1"/>
          <p:cNvSpPr txBox="1">
            <a:spLocks noChangeArrowheads="1"/>
          </p:cNvSpPr>
          <p:nvPr/>
        </p:nvSpPr>
        <p:spPr bwMode="auto">
          <a:xfrm>
            <a:off x="0" y="6985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/>
              <a:t>Miasto Stołeczne Warszawa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-4763" y="398463"/>
            <a:ext cx="9144001" cy="50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</a:t>
            </a:r>
            <a:r>
              <a:rPr lang="pl-PL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budżetu na 2013 rok i </a:t>
            </a: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Wieloletniej Prognozy na lata 2013-2042</a:t>
            </a:r>
            <a:endParaRPr lang="pl-PL" sz="1200" b="1" dirty="0"/>
          </a:p>
          <a:p>
            <a:pPr algn="ctr">
              <a:defRPr/>
            </a:pPr>
            <a:endParaRPr lang="pl-PL" sz="1200" b="1" dirty="0"/>
          </a:p>
        </p:txBody>
      </p:sp>
      <p:cxnSp>
        <p:nvCxnSpPr>
          <p:cNvPr id="4" name="Łącznik prostoliniowy 3"/>
          <p:cNvCxnSpPr/>
          <p:nvPr/>
        </p:nvCxnSpPr>
        <p:spPr>
          <a:xfrm flipV="1">
            <a:off x="9525" y="914400"/>
            <a:ext cx="9144000" cy="508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0" y="1441094"/>
            <a:ext cx="9158288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Stan zadłużenia (na koniec roku)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A339B-F7E3-44FC-A4AE-EFF05A17BEF2}" type="slidenum">
              <a:rPr lang="pl-PL" smtClean="0"/>
              <a:pPr>
                <a:defRPr/>
              </a:pPr>
              <a:t>34</a:t>
            </a:fld>
            <a:endParaRPr lang="pl-PL"/>
          </a:p>
        </p:txBody>
      </p:sp>
      <p:graphicFrame>
        <p:nvGraphicFramePr>
          <p:cNvPr id="180227" name="Object 3"/>
          <p:cNvGraphicFramePr>
            <a:graphicFrameLocks noChangeAspect="1"/>
          </p:cNvGraphicFramePr>
          <p:nvPr/>
        </p:nvGraphicFramePr>
        <p:xfrm>
          <a:off x="333375" y="1935163"/>
          <a:ext cx="8458200" cy="377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10" name="Worksheet" r:id="rId4" imgW="5943558" imgH="2657496" progId="Excel.Sheet.8">
                  <p:link updateAutomatic="1"/>
                </p:oleObj>
              </mc:Choice>
              <mc:Fallback>
                <p:oleObj name="Worksheet" r:id="rId4" imgW="5943558" imgH="2657496" progId="Excel.Sheet.8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1935163"/>
                        <a:ext cx="8458200" cy="3779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83562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ole tekstowe 1"/>
          <p:cNvSpPr txBox="1">
            <a:spLocks noChangeArrowheads="1"/>
          </p:cNvSpPr>
          <p:nvPr/>
        </p:nvSpPr>
        <p:spPr bwMode="auto">
          <a:xfrm>
            <a:off x="0" y="6985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/>
              <a:t>Miasto Stołeczne Warszawa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-4763" y="398463"/>
            <a:ext cx="9144001" cy="50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</a:t>
            </a:r>
            <a:r>
              <a:rPr lang="pl-PL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budżetu na 2013 rok i </a:t>
            </a: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Wieloletniej Prognozy na lata 2013-2042</a:t>
            </a:r>
            <a:endParaRPr lang="pl-PL" sz="1200" b="1" dirty="0"/>
          </a:p>
          <a:p>
            <a:pPr algn="ctr">
              <a:defRPr/>
            </a:pPr>
            <a:endParaRPr lang="pl-PL" sz="1200" b="1" dirty="0"/>
          </a:p>
        </p:txBody>
      </p:sp>
      <p:cxnSp>
        <p:nvCxnSpPr>
          <p:cNvPr id="4" name="Łącznik prostoliniowy 3"/>
          <p:cNvCxnSpPr/>
          <p:nvPr/>
        </p:nvCxnSpPr>
        <p:spPr>
          <a:xfrm flipV="1">
            <a:off x="9525" y="914400"/>
            <a:ext cx="9144000" cy="508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0" y="1441094"/>
            <a:ext cx="9158288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Wskaźnik zadłużenia (zadłużenie / dochody)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A339B-F7E3-44FC-A4AE-EFF05A17BEF2}" type="slidenum">
              <a:rPr lang="pl-PL" smtClean="0"/>
              <a:pPr>
                <a:defRPr/>
              </a:pPr>
              <a:t>35</a:t>
            </a:fld>
            <a:endParaRPr lang="pl-PL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278260"/>
              </p:ext>
            </p:extLst>
          </p:nvPr>
        </p:nvGraphicFramePr>
        <p:xfrm>
          <a:off x="467544" y="2060848"/>
          <a:ext cx="8216205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34" name="Arkusz" r:id="rId4" imgW="5984726" imgH="2570852" progId="Excel.Sheet.8">
                  <p:link updateAutomatic="1"/>
                </p:oleObj>
              </mc:Choice>
              <mc:Fallback>
                <p:oleObj name="Arkusz" r:id="rId4" imgW="5984726" imgH="2570852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2060848"/>
                        <a:ext cx="8216205" cy="3528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2355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ole tekstowe 1"/>
          <p:cNvSpPr txBox="1">
            <a:spLocks noChangeArrowheads="1"/>
          </p:cNvSpPr>
          <p:nvPr/>
        </p:nvSpPr>
        <p:spPr bwMode="auto">
          <a:xfrm>
            <a:off x="0" y="6985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/>
              <a:t>Miasto Stołeczne Warszawa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-4763" y="398463"/>
            <a:ext cx="9144001" cy="50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</a:t>
            </a:r>
            <a:r>
              <a:rPr lang="pl-PL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budżetu na 2013 rok i </a:t>
            </a: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Wieloletniej Prognozy na lata 2013-2042</a:t>
            </a:r>
            <a:endParaRPr lang="pl-PL" sz="1200" b="1" dirty="0"/>
          </a:p>
          <a:p>
            <a:pPr algn="ctr">
              <a:defRPr/>
            </a:pPr>
            <a:endParaRPr lang="pl-PL" sz="1200" b="1" dirty="0"/>
          </a:p>
        </p:txBody>
      </p:sp>
      <p:cxnSp>
        <p:nvCxnSpPr>
          <p:cNvPr id="4" name="Łącznik prostoliniowy 3"/>
          <p:cNvCxnSpPr/>
          <p:nvPr/>
        </p:nvCxnSpPr>
        <p:spPr>
          <a:xfrm flipV="1">
            <a:off x="9525" y="914400"/>
            <a:ext cx="9144000" cy="508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0" y="1441094"/>
            <a:ext cx="9158288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Wskaźnik obsługi zadłużenia (obsługa zadłużenia / dochody)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A339B-F7E3-44FC-A4AE-EFF05A17BEF2}" type="slidenum">
              <a:rPr lang="pl-PL" smtClean="0"/>
              <a:pPr>
                <a:defRPr/>
              </a:pPr>
              <a:t>36</a:t>
            </a:fld>
            <a:endParaRPr lang="pl-PL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286961"/>
              </p:ext>
            </p:extLst>
          </p:nvPr>
        </p:nvGraphicFramePr>
        <p:xfrm>
          <a:off x="479657" y="1955800"/>
          <a:ext cx="8158844" cy="363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58" name="Arkusz" r:id="rId4" imgW="5924610" imgH="2638335" progId="Excel.Sheet.8">
                  <p:link updateAutomatic="1"/>
                </p:oleObj>
              </mc:Choice>
              <mc:Fallback>
                <p:oleObj name="Arkusz" r:id="rId4" imgW="5924610" imgH="2638335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657" y="1955800"/>
                        <a:ext cx="8158844" cy="3633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63537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pole tekstowe 1"/>
          <p:cNvSpPr txBox="1">
            <a:spLocks noChangeArrowheads="1"/>
          </p:cNvSpPr>
          <p:nvPr/>
        </p:nvSpPr>
        <p:spPr bwMode="auto">
          <a:xfrm>
            <a:off x="0" y="6985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/>
              <a:t>Miasto Stołeczne Warszawa</a:t>
            </a:r>
          </a:p>
        </p:txBody>
      </p:sp>
      <p:cxnSp>
        <p:nvCxnSpPr>
          <p:cNvPr id="4" name="Łącznik prostoliniowy 3"/>
          <p:cNvCxnSpPr/>
          <p:nvPr/>
        </p:nvCxnSpPr>
        <p:spPr>
          <a:xfrm flipV="1">
            <a:off x="9525" y="914400"/>
            <a:ext cx="9144000" cy="508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MPj043925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2919413"/>
            <a:ext cx="3529012" cy="282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-4763" y="398463"/>
            <a:ext cx="9144001" cy="50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</a:t>
            </a:r>
            <a:r>
              <a:rPr lang="pl-PL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budżetu na 2013 rok i </a:t>
            </a: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Wieloletniej Prognozy na lata 2013-2042</a:t>
            </a:r>
            <a:endParaRPr lang="pl-PL" sz="1200" b="1" dirty="0"/>
          </a:p>
          <a:p>
            <a:pPr algn="ctr">
              <a:defRPr/>
            </a:pPr>
            <a:endParaRPr lang="pl-PL" sz="1200" b="1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A339B-F7E3-44FC-A4AE-EFF05A17BEF2}" type="slidenum">
              <a:rPr lang="pl-PL" smtClean="0"/>
              <a:pPr>
                <a:defRPr/>
              </a:pPr>
              <a:t>37</a:t>
            </a:fld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333375" y="1241496"/>
            <a:ext cx="8496300" cy="5155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33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Nowy wskaźnik obsługi długu</a:t>
            </a:r>
          </a:p>
        </p:txBody>
      </p:sp>
    </p:spTree>
    <p:extLst>
      <p:ext uri="{BB962C8B-B14F-4D97-AF65-F5344CB8AC3E}">
        <p14:creationId xmlns:p14="http://schemas.microsoft.com/office/powerpoint/2010/main" val="6916661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ole tekstowe 1"/>
          <p:cNvSpPr txBox="1">
            <a:spLocks noChangeArrowheads="1"/>
          </p:cNvSpPr>
          <p:nvPr/>
        </p:nvSpPr>
        <p:spPr bwMode="auto">
          <a:xfrm>
            <a:off x="0" y="6985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/>
              <a:t>Miasto Stołeczne Warszawa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-4763" y="398463"/>
            <a:ext cx="9144001" cy="50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</a:t>
            </a:r>
            <a:r>
              <a:rPr lang="pl-PL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budżetu na 2013 rok i </a:t>
            </a: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Wieloletniej Prognozy na lata 2013-2042</a:t>
            </a:r>
            <a:endParaRPr lang="pl-PL" sz="1200" b="1" dirty="0"/>
          </a:p>
          <a:p>
            <a:pPr algn="ctr">
              <a:defRPr/>
            </a:pPr>
            <a:endParaRPr lang="pl-PL" sz="1200" b="1" dirty="0"/>
          </a:p>
        </p:txBody>
      </p:sp>
      <p:cxnSp>
        <p:nvCxnSpPr>
          <p:cNvPr id="4" name="Łącznik prostoliniowy 3"/>
          <p:cNvCxnSpPr/>
          <p:nvPr/>
        </p:nvCxnSpPr>
        <p:spPr>
          <a:xfrm flipV="1">
            <a:off x="9525" y="914400"/>
            <a:ext cx="9144000" cy="508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A339B-F7E3-44FC-A4AE-EFF05A17BEF2}" type="slidenum">
              <a:rPr lang="pl-PL" smtClean="0"/>
              <a:pPr>
                <a:defRPr/>
              </a:pPr>
              <a:t>38</a:t>
            </a:fld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-14288" y="1628800"/>
            <a:ext cx="9158288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000" b="1" dirty="0" smtClean="0"/>
              <a:t>REGUŁA DOPUSZCZALNEJ WYSOKOŚCI WYDATKÓW ZWIĄZANYCH </a:t>
            </a:r>
            <a:br>
              <a:rPr lang="pl-PL" sz="2000" b="1" dirty="0" smtClean="0"/>
            </a:br>
            <a:r>
              <a:rPr lang="pl-PL" sz="2000" b="1" dirty="0" smtClean="0"/>
              <a:t>Z OBSŁUGĄ DŁUGU</a:t>
            </a:r>
            <a:br>
              <a:rPr lang="pl-PL" sz="2000" b="1" dirty="0" smtClean="0"/>
            </a:br>
            <a:r>
              <a:rPr lang="pl-PL" sz="1600" b="1" dirty="0" smtClean="0"/>
              <a:t>(obowiązuje od 2014 roku, w latach 2011-2013 prezentowany informacyjnie)</a:t>
            </a:r>
          </a:p>
        </p:txBody>
      </p:sp>
      <p:graphicFrame>
        <p:nvGraphicFramePr>
          <p:cNvPr id="183299" name="Object 3"/>
          <p:cNvGraphicFramePr>
            <a:graphicFrameLocks noChangeAspect="1"/>
          </p:cNvGraphicFramePr>
          <p:nvPr/>
        </p:nvGraphicFramePr>
        <p:xfrm>
          <a:off x="512772" y="2664816"/>
          <a:ext cx="8086098" cy="3938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82" name="Worksheet" r:id="rId4" imgW="5534058" imgH="2695557" progId="Excel.Sheet.8">
                  <p:link updateAutomatic="1"/>
                </p:oleObj>
              </mc:Choice>
              <mc:Fallback>
                <p:oleObj name="Worksheet" r:id="rId4" imgW="5534058" imgH="2695557" progId="Excel.Sheet.8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72" y="2664816"/>
                        <a:ext cx="8086098" cy="39386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52672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pole tekstowe 1"/>
          <p:cNvSpPr txBox="1">
            <a:spLocks noChangeArrowheads="1"/>
          </p:cNvSpPr>
          <p:nvPr/>
        </p:nvSpPr>
        <p:spPr bwMode="auto">
          <a:xfrm>
            <a:off x="0" y="6985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/>
              <a:t>Miasto Stołeczne Warszawa</a:t>
            </a:r>
          </a:p>
        </p:txBody>
      </p:sp>
      <p:cxnSp>
        <p:nvCxnSpPr>
          <p:cNvPr id="4" name="Łącznik prostoliniowy 3"/>
          <p:cNvCxnSpPr/>
          <p:nvPr/>
        </p:nvCxnSpPr>
        <p:spPr>
          <a:xfrm flipV="1">
            <a:off x="9525" y="914400"/>
            <a:ext cx="9144000" cy="508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302418" y="1465899"/>
            <a:ext cx="8496300" cy="50552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Kompletny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b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tekst </a:t>
            </a:r>
            <a:r>
              <a:rPr lang="pl-PL" sz="2000" b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projektów: </a:t>
            </a:r>
            <a:endParaRPr lang="pl-PL" sz="2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7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uchwały Rady m.st. Warszawy w sprawie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budżetu miasta stołecznego Warszawy na 2013 rok</a:t>
            </a:r>
          </a:p>
          <a:p>
            <a:pPr>
              <a:lnSpc>
                <a:spcPts val="27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oraz</a:t>
            </a:r>
          </a:p>
          <a:p>
            <a:pPr>
              <a:lnSpc>
                <a:spcPts val="27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uchwały 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Rady m.st. Warszawy w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sprawie Wieloletniej Prognozy Finansowej 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miasta stołecznego Warszawy na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lata 2013-2042</a:t>
            </a:r>
          </a:p>
          <a:p>
            <a:pPr>
              <a:lnSpc>
                <a:spcPts val="27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 dostępny na stronie internetowej: </a:t>
            </a: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www.bip.warszawa.pl</a:t>
            </a: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ts val="27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 zakładce Budżet i polityka finansowa m.st. Warszawy</a:t>
            </a:r>
            <a:endParaRPr lang="pl-PL" sz="2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lnSpc>
                <a:spcPts val="2700"/>
              </a:lnSpc>
              <a:spcBef>
                <a:spcPts val="1200"/>
              </a:spcBef>
              <a:spcAft>
                <a:spcPts val="1200"/>
              </a:spcAft>
              <a:buSzPct val="80000"/>
              <a:buFont typeface="Arial" pitchFamily="34" charset="0"/>
              <a:buChar char="•"/>
              <a:defRPr/>
            </a:pPr>
            <a:endParaRPr lang="pl-PL" sz="2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-4763" y="398463"/>
            <a:ext cx="9144001" cy="50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</a:t>
            </a:r>
            <a:r>
              <a:rPr lang="pl-PL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budżetu na 2013 rok i </a:t>
            </a: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Wieloletniej Prognozy na lata 2013-2042</a:t>
            </a:r>
            <a:endParaRPr lang="pl-PL" sz="1200" b="1" dirty="0"/>
          </a:p>
          <a:p>
            <a:pPr algn="ctr">
              <a:defRPr/>
            </a:pPr>
            <a:endParaRPr lang="pl-PL" sz="1200" b="1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A339B-F7E3-44FC-A4AE-EFF05A17BEF2}" type="slidenum">
              <a:rPr lang="pl-PL" smtClean="0"/>
              <a:pPr>
                <a:defRPr/>
              </a:pPr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80767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pole tekstowe 1"/>
          <p:cNvSpPr txBox="1">
            <a:spLocks noChangeArrowheads="1"/>
          </p:cNvSpPr>
          <p:nvPr/>
        </p:nvSpPr>
        <p:spPr bwMode="auto">
          <a:xfrm>
            <a:off x="0" y="6985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/>
              <a:t>Miasto Stołeczne Warszawa</a:t>
            </a:r>
          </a:p>
        </p:txBody>
      </p:sp>
      <p:cxnSp>
        <p:nvCxnSpPr>
          <p:cNvPr id="4" name="Łącznik prostoliniowy 3"/>
          <p:cNvCxnSpPr/>
          <p:nvPr/>
        </p:nvCxnSpPr>
        <p:spPr>
          <a:xfrm flipV="1">
            <a:off x="9525" y="914400"/>
            <a:ext cx="9144000" cy="508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MPj043925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2919413"/>
            <a:ext cx="3529012" cy="282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333375" y="1473720"/>
            <a:ext cx="8496300" cy="4385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dochodów</a:t>
            </a:r>
            <a:endParaRPr lang="pl-PL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-4763" y="398463"/>
            <a:ext cx="9144001" cy="50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</a:t>
            </a:r>
            <a:r>
              <a:rPr lang="pl-PL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budżetu na 2013 rok i </a:t>
            </a: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Wieloletniej Prognozy na lata 2013-2042</a:t>
            </a:r>
            <a:endParaRPr lang="pl-PL" sz="1200" b="1" dirty="0"/>
          </a:p>
          <a:p>
            <a:pPr algn="ctr">
              <a:defRPr/>
            </a:pPr>
            <a:endParaRPr lang="pl-PL" sz="1200" b="1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A339B-F7E3-44FC-A4AE-EFF05A17BEF2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42387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ole tekstowe 1"/>
          <p:cNvSpPr txBox="1">
            <a:spLocks noChangeArrowheads="1"/>
          </p:cNvSpPr>
          <p:nvPr/>
        </p:nvSpPr>
        <p:spPr bwMode="auto">
          <a:xfrm>
            <a:off x="0" y="6985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/>
              <a:t>Miasto Stołeczne Warszawa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-4763" y="398463"/>
            <a:ext cx="9144001" cy="50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</a:t>
            </a:r>
            <a:r>
              <a:rPr lang="pl-PL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budżetu na 2013 rok i </a:t>
            </a: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Wieloletniej Prognozy na lata 2013-2042</a:t>
            </a:r>
            <a:endParaRPr lang="pl-PL" sz="1200" b="1" dirty="0"/>
          </a:p>
          <a:p>
            <a:pPr algn="ctr">
              <a:defRPr/>
            </a:pPr>
            <a:endParaRPr lang="pl-PL" sz="1200" b="1" dirty="0"/>
          </a:p>
        </p:txBody>
      </p:sp>
      <p:cxnSp>
        <p:nvCxnSpPr>
          <p:cNvPr id="4" name="Łącznik prostoliniowy 3"/>
          <p:cNvCxnSpPr/>
          <p:nvPr/>
        </p:nvCxnSpPr>
        <p:spPr>
          <a:xfrm flipV="1">
            <a:off x="9525" y="914400"/>
            <a:ext cx="9144000" cy="508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9524" y="1124745"/>
            <a:ext cx="9148763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Plan dochodów</a:t>
            </a:r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834533"/>
              </p:ext>
            </p:extLst>
          </p:nvPr>
        </p:nvGraphicFramePr>
        <p:xfrm>
          <a:off x="539552" y="1648309"/>
          <a:ext cx="7491896" cy="4797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7" name="Arkusz" r:id="rId4" imgW="6515100" imgH="4171950" progId="Excel.Sheet.12">
                  <p:link updateAutomatic="1"/>
                </p:oleObj>
              </mc:Choice>
              <mc:Fallback>
                <p:oleObj name="Arkusz" r:id="rId4" imgW="6515100" imgH="4171950" progId="Excel.Shee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648309"/>
                        <a:ext cx="7491896" cy="479744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A339B-F7E3-44FC-A4AE-EFF05A17BEF2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93569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ole tekstowe 1"/>
          <p:cNvSpPr txBox="1">
            <a:spLocks noChangeArrowheads="1"/>
          </p:cNvSpPr>
          <p:nvPr/>
        </p:nvSpPr>
        <p:spPr bwMode="auto">
          <a:xfrm>
            <a:off x="0" y="6985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/>
              <a:t>Miasto Stołeczne Warszawa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-4763" y="398463"/>
            <a:ext cx="9144001" cy="50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</a:t>
            </a:r>
            <a:r>
              <a:rPr lang="pl-PL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budżetu na 2013 rok i </a:t>
            </a: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Wieloletniej Prognozy na lata 2013-2042</a:t>
            </a:r>
            <a:endParaRPr lang="pl-PL" sz="1200" b="1" dirty="0"/>
          </a:p>
          <a:p>
            <a:pPr algn="ctr">
              <a:defRPr/>
            </a:pPr>
            <a:endParaRPr lang="pl-PL" sz="1200" b="1" dirty="0"/>
          </a:p>
        </p:txBody>
      </p:sp>
      <p:cxnSp>
        <p:nvCxnSpPr>
          <p:cNvPr id="4" name="Łącznik prostoliniowy 3"/>
          <p:cNvCxnSpPr/>
          <p:nvPr/>
        </p:nvCxnSpPr>
        <p:spPr>
          <a:xfrm flipV="1">
            <a:off x="9525" y="914400"/>
            <a:ext cx="9144000" cy="508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107504" y="1124745"/>
            <a:ext cx="9087324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Plan dochodów</a:t>
            </a:r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685225"/>
              </p:ext>
            </p:extLst>
          </p:nvPr>
        </p:nvGraphicFramePr>
        <p:xfrm>
          <a:off x="1157288" y="1993900"/>
          <a:ext cx="6819900" cy="409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1" name="Arkusz" r:id="rId4" imgW="4571910" imgH="2743200" progId="Excel.Sheet.12">
                  <p:link updateAutomatic="1"/>
                </p:oleObj>
              </mc:Choice>
              <mc:Fallback>
                <p:oleObj name="Arkusz" r:id="rId4" imgW="4571910" imgH="2743200" progId="Excel.Shee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288" y="1993900"/>
                        <a:ext cx="6819900" cy="409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A339B-F7E3-44FC-A4AE-EFF05A17BEF2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83802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ole tekstowe 1"/>
          <p:cNvSpPr txBox="1">
            <a:spLocks noChangeArrowheads="1"/>
          </p:cNvSpPr>
          <p:nvPr/>
        </p:nvSpPr>
        <p:spPr bwMode="auto">
          <a:xfrm>
            <a:off x="0" y="6985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/>
              <a:t>Miasto Stołeczne Warszawa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-4763" y="398463"/>
            <a:ext cx="9144001" cy="50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</a:t>
            </a:r>
            <a:r>
              <a:rPr lang="pl-PL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budżetu na 2013 rok i </a:t>
            </a: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Wieloletniej Prognozy na lata 2013-2042</a:t>
            </a:r>
            <a:endParaRPr lang="pl-PL" sz="1200" b="1" dirty="0"/>
          </a:p>
          <a:p>
            <a:pPr algn="ctr">
              <a:defRPr/>
            </a:pPr>
            <a:endParaRPr lang="pl-PL" sz="1200" b="1" dirty="0"/>
          </a:p>
        </p:txBody>
      </p:sp>
      <p:cxnSp>
        <p:nvCxnSpPr>
          <p:cNvPr id="4" name="Łącznik prostoliniowy 3"/>
          <p:cNvCxnSpPr/>
          <p:nvPr/>
        </p:nvCxnSpPr>
        <p:spPr>
          <a:xfrm flipV="1">
            <a:off x="9525" y="914400"/>
            <a:ext cx="9144000" cy="508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9525" y="1127093"/>
            <a:ext cx="9158288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Plan dochodów</a:t>
            </a:r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018073"/>
              </p:ext>
            </p:extLst>
          </p:nvPr>
        </p:nvGraphicFramePr>
        <p:xfrm>
          <a:off x="1233153" y="1988840"/>
          <a:ext cx="6696744" cy="4022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35" name="Arkusz" r:id="rId4" imgW="4579542" imgH="2750859" progId="Excel.Sheet.12">
                  <p:link updateAutomatic="1"/>
                </p:oleObj>
              </mc:Choice>
              <mc:Fallback>
                <p:oleObj name="Arkusz" r:id="rId4" imgW="4579542" imgH="2750859" progId="Excel.Shee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153" y="1988840"/>
                        <a:ext cx="6696744" cy="40226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A339B-F7E3-44FC-A4AE-EFF05A17BEF2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52385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ole tekstowe 1"/>
          <p:cNvSpPr txBox="1">
            <a:spLocks noChangeArrowheads="1"/>
          </p:cNvSpPr>
          <p:nvPr/>
        </p:nvSpPr>
        <p:spPr bwMode="auto">
          <a:xfrm>
            <a:off x="0" y="6985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/>
              <a:t>Miasto Stołeczne Warszawa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-4763" y="398463"/>
            <a:ext cx="9144001" cy="50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</a:t>
            </a:r>
            <a:r>
              <a:rPr lang="pl-PL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budżetu na 2013 rok i </a:t>
            </a: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Wieloletniej Prognozy na lata 2013-2042</a:t>
            </a:r>
            <a:endParaRPr lang="pl-PL" sz="1200" b="1" dirty="0"/>
          </a:p>
          <a:p>
            <a:pPr algn="ctr">
              <a:defRPr/>
            </a:pPr>
            <a:endParaRPr lang="pl-PL" sz="1200" b="1" dirty="0"/>
          </a:p>
        </p:txBody>
      </p:sp>
      <p:cxnSp>
        <p:nvCxnSpPr>
          <p:cNvPr id="4" name="Łącznik prostoliniowy 3"/>
          <p:cNvCxnSpPr/>
          <p:nvPr/>
        </p:nvCxnSpPr>
        <p:spPr>
          <a:xfrm flipV="1">
            <a:off x="9525" y="914400"/>
            <a:ext cx="9144000" cy="508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9525" y="1221361"/>
            <a:ext cx="9158288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Plan dochodów</a:t>
            </a:r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227141"/>
              </p:ext>
            </p:extLst>
          </p:nvPr>
        </p:nvGraphicFramePr>
        <p:xfrm>
          <a:off x="1171575" y="1993900"/>
          <a:ext cx="6819900" cy="409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59" name="Arkusz" r:id="rId4" imgW="4571910" imgH="2743200" progId="Excel.Sheet.12">
                  <p:link updateAutomatic="1"/>
                </p:oleObj>
              </mc:Choice>
              <mc:Fallback>
                <p:oleObj name="Arkusz" r:id="rId4" imgW="4571910" imgH="2743200" progId="Excel.Shee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575" y="1993900"/>
                        <a:ext cx="6819900" cy="409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A339B-F7E3-44FC-A4AE-EFF05A17BEF2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58721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ole tekstowe 1"/>
          <p:cNvSpPr txBox="1">
            <a:spLocks noChangeArrowheads="1"/>
          </p:cNvSpPr>
          <p:nvPr/>
        </p:nvSpPr>
        <p:spPr bwMode="auto">
          <a:xfrm>
            <a:off x="0" y="6985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/>
              <a:t>Miasto Stołeczne Warszawa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-4763" y="398463"/>
            <a:ext cx="9144001" cy="50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</a:t>
            </a:r>
            <a:r>
              <a:rPr lang="pl-PL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budżetu na 2013 rok i </a:t>
            </a:r>
            <a:r>
              <a:rPr lang="pl-PL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projekt Wieloletniej Prognozy na lata 2013-2042</a:t>
            </a:r>
            <a:endParaRPr lang="pl-PL" sz="1200" b="1" dirty="0"/>
          </a:p>
          <a:p>
            <a:pPr algn="ctr">
              <a:defRPr/>
            </a:pPr>
            <a:endParaRPr lang="pl-PL" sz="1200" b="1" dirty="0"/>
          </a:p>
        </p:txBody>
      </p:sp>
      <p:cxnSp>
        <p:nvCxnSpPr>
          <p:cNvPr id="4" name="Łącznik prostoliniowy 3"/>
          <p:cNvCxnSpPr/>
          <p:nvPr/>
        </p:nvCxnSpPr>
        <p:spPr>
          <a:xfrm flipV="1">
            <a:off x="9525" y="914400"/>
            <a:ext cx="9144000" cy="508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0" y="1256655"/>
            <a:ext cx="9158288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  <a:buSzPct val="80000"/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Plan dochodów</a:t>
            </a:r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265817"/>
              </p:ext>
            </p:extLst>
          </p:nvPr>
        </p:nvGraphicFramePr>
        <p:xfrm>
          <a:off x="1115616" y="1772816"/>
          <a:ext cx="6694487" cy="401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3" name="Arkusz" r:id="rId4" imgW="4571910" imgH="2743200" progId="Excel.Sheet.12">
                  <p:link updateAutomatic="1"/>
                </p:oleObj>
              </mc:Choice>
              <mc:Fallback>
                <p:oleObj name="Arkusz" r:id="rId4" imgW="4571910" imgH="2743200" progId="Excel.Shee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772816"/>
                        <a:ext cx="6694487" cy="4014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A339B-F7E3-44FC-A4AE-EFF05A17BEF2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9389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3429</TotalTime>
  <Words>999</Words>
  <Application>Microsoft Office PowerPoint</Application>
  <PresentationFormat>Pokaz na ekranie (4:3)</PresentationFormat>
  <Paragraphs>256</Paragraphs>
  <Slides>39</Slides>
  <Notes>39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Łącza</vt:lpstr>
      </vt:variant>
      <vt:variant>
        <vt:i4>24</vt:i4>
      </vt:variant>
      <vt:variant>
        <vt:lpstr>Tytuły slajdów</vt:lpstr>
      </vt:variant>
      <vt:variant>
        <vt:i4>39</vt:i4>
      </vt:variant>
    </vt:vector>
  </HeadingPairs>
  <TitlesOfParts>
    <vt:vector size="64" baseType="lpstr">
      <vt:lpstr>Motyw pakietu Office</vt:lpstr>
      <vt:lpstr>C:\Users\roggdom\Desktop\3\prezentacja.xlsx!T3!W1K1:W18K5</vt:lpstr>
      <vt:lpstr>C:\Users\drogowiecki\Desktop\Documents\UM\ROBOCZE\ROZNE\PROJEKT_BUDZETU\PREZENTACJA\prezentacja.xlsx!T1!W1K1:W18K5</vt:lpstr>
      <vt:lpstr>C:\Users\drogowiecki\Desktop\Documents\UM\ROBOCZE\ROZNE\PROJEKT_BUDZETU\PREZENTACJA\prezentacja.xlsx!W1![prezentacja.xlsx]W1 Wykres 2</vt:lpstr>
      <vt:lpstr>C:\Users\drogowiecki\Desktop\Documents\UM\ROBOCZE\ROZNE\PROJEKT_BUDZETU\PREZENTACJA\prezentacja.xlsx!W1![prezentacja.xlsx]W1 Wykres 3</vt:lpstr>
      <vt:lpstr>C:\Users\drogowiecki\Desktop\Documents\UM\ROBOCZE\ROZNE\PROJEKT_BUDZETU\PREZENTACJA\prezentacja.xlsx!W1![prezentacja.xlsx]W1 Wykres 4</vt:lpstr>
      <vt:lpstr>C:\Users\roggdom\Desktop\3\prezentacja.xlsx!W1![prezentacja.xlsx]W1 Wykres 9</vt:lpstr>
      <vt:lpstr>C:\Users\drogowiecki\Desktop\Documents\UM\ROBOCZE\ROZNE\PROJEKT_BUDZETU\PREZENTACJA\prezentacja.xlsx!T2!W1K1:W18K5</vt:lpstr>
      <vt:lpstr>C:\Users\drogowiecki\Desktop\Documents\UM\ROBOCZE\ROZNE\PROJEKT_BUDZETU\PREZENTACJA\prezentacja.xlsx!W2![prezentacja.xlsx]W2 Wykres 1</vt:lpstr>
      <vt:lpstr>C:\Users\drogowiecki\Desktop\Documents\UM\ROBOCZE\ROZNE\PROJEKT_BUDZETU\PREZENTACJA\prezentacja.xlsx!W2![prezentacja.xlsx]W2 Wykres 2</vt:lpstr>
      <vt:lpstr>C:\Users\drogowiecki\Desktop\Documents\UM\ROBOCZE\ROZNE\PROJEKT_BUDZETU\PREZENTACJA\prezentacja.xlsx!W2![prezentacja.xlsx]W2 Wykres 3</vt:lpstr>
      <vt:lpstr>C:\Users\drogowiecki\Desktop\Documents\UM\ROBOCZE\ROZNE\PROJEKT_BUDZETU\PREZENTACJA\prezentacja.xlsx!W2![prezentacja.xlsx]W2 Wykres 7</vt:lpstr>
      <vt:lpstr>C:\Users\drogowiecki\Desktop\Documents\UM\ROBOCZE\ROZNE\PROJEKT_BUDZETU\PREZENTACJA\prezentacja.xlsx!T7!W1K1:W12K2</vt:lpstr>
      <vt:lpstr>C:\Users\drogowiecki\Desktop\Documents\UM\ROBOCZE\ROZNE\PROJEKT_BUDZETU\PREZENTACJA\prezentacja.xlsx!W3![prezentacja.xlsx]W3 Wykres 1</vt:lpstr>
      <vt:lpstr>C:\Users\drogowiecki\Desktop\Documents\UM\ROBOCZE\ROZNE\PROJEKT_BUDZETU\PREZENTACJA\prezentacja.xlsx!W3![prezentacja.xlsx]W3 Wykres 2</vt:lpstr>
      <vt:lpstr>C:\Users\drogowiecki\Desktop\Documents\UM\ROBOCZE\ROZNE\PROJEKT_BUDZETU\WPF\WPF_p2.xls!W4![WPF_p2.xls]W4 Chart 2050</vt:lpstr>
      <vt:lpstr>C:\Users\drogowiecki\Desktop\Documents\UM\ROBOCZE\ROZNE\PROJEKT_BUDZETU\WPF\WPF_p2.xls!W12![WPF_p2.xls]W12 Chart 2050</vt:lpstr>
      <vt:lpstr>C:\Users\drogowiecki\Desktop\Documents\UM\ROBOCZE\ROZNE\PROJEKT_BUDZETU\WPF\WPF_p2.xls!W13![WPF_p2.xls]W13 Chart 2050</vt:lpstr>
      <vt:lpstr>C:\Users\drogowiecki\Desktop\Documents\UM\ROBOCZE\ROZNE\PROJEKT_BUDZETU\WPF\WPF_p2.xls!W15![WPF_p2.xls]W15 Chart 2050</vt:lpstr>
      <vt:lpstr>C:\Users\drogowiecki\Desktop\Documents\UM\ROBOCZE\ROZNE\PROJEKT_BUDZETU\PREZENTACJA\prezentacja.xlsx!T8!W1K1:W14K8</vt:lpstr>
      <vt:lpstr>F:\WPF\WPF_p1.xls!W1![WPF_p1.xls]W1 Chart 2050</vt:lpstr>
      <vt:lpstr>F:\WPF\WPF_p1.xls!W4![WPF_p1.xls]W4 Chart 2050</vt:lpstr>
      <vt:lpstr>C:\Users\drogowiecki\Desktop\Documents\UM\ROBOCZE\ROZNE\PROJEKT_BUDZETU\WPF\WPF_p1.xls!W5![WPF_p1.xls]W5 Chart 2050</vt:lpstr>
      <vt:lpstr>C:\Users\drogowiecki\Desktop\Documents\UM\ROBOCZE\ROZNE\PROJEKT_BUDZETU\WPF\WPF_p1.xls!W6![WPF_p1.xls]W6 Chart 2050</vt:lpstr>
      <vt:lpstr>F:\WPF\WPF_p1.xls!W8![WPF_p1.xls]W8 Chart 2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UMSTW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Rogowiecki Dominik</dc:creator>
  <cp:lastModifiedBy>Krajewska Marzanna</cp:lastModifiedBy>
  <cp:revision>477</cp:revision>
  <cp:lastPrinted>2012-11-14T14:47:05Z</cp:lastPrinted>
  <dcterms:created xsi:type="dcterms:W3CDTF">2012-06-12T11:44:09Z</dcterms:created>
  <dcterms:modified xsi:type="dcterms:W3CDTF">2012-11-14T14:49:33Z</dcterms:modified>
</cp:coreProperties>
</file>