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sldIdLst>
    <p:sldId id="402" r:id="rId2"/>
    <p:sldId id="338" r:id="rId3"/>
    <p:sldId id="340" r:id="rId4"/>
    <p:sldId id="341" r:id="rId5"/>
    <p:sldId id="343" r:id="rId6"/>
    <p:sldId id="345" r:id="rId7"/>
    <p:sldId id="423" r:id="rId8"/>
    <p:sldId id="351" r:id="rId9"/>
    <p:sldId id="352" r:id="rId10"/>
    <p:sldId id="357" r:id="rId11"/>
    <p:sldId id="428" r:id="rId12"/>
    <p:sldId id="359" r:id="rId13"/>
    <p:sldId id="366" r:id="rId14"/>
    <p:sldId id="413" r:id="rId15"/>
    <p:sldId id="418" r:id="rId16"/>
    <p:sldId id="419" r:id="rId17"/>
    <p:sldId id="420" r:id="rId18"/>
    <p:sldId id="477" r:id="rId19"/>
    <p:sldId id="498" r:id="rId20"/>
    <p:sldId id="500" r:id="rId21"/>
    <p:sldId id="501" r:id="rId22"/>
    <p:sldId id="502" r:id="rId23"/>
    <p:sldId id="503" r:id="rId24"/>
    <p:sldId id="486" r:id="rId25"/>
    <p:sldId id="491" r:id="rId26"/>
    <p:sldId id="492" r:id="rId27"/>
    <p:sldId id="493" r:id="rId28"/>
    <p:sldId id="494" r:id="rId29"/>
    <p:sldId id="495" r:id="rId30"/>
    <p:sldId id="398" r:id="rId31"/>
    <p:sldId id="430" r:id="rId32"/>
    <p:sldId id="401" r:id="rId33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385723"/>
    <a:srgbClr val="FEDDD5"/>
    <a:srgbClr val="FDBBAB"/>
    <a:srgbClr val="EFF8E9"/>
    <a:srgbClr val="EEF7E8"/>
    <a:srgbClr val="495A73"/>
    <a:srgbClr val="F2F2F2"/>
    <a:srgbClr val="006600"/>
    <a:srgbClr val="D1D1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Styl jasny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20" autoAdjust="0"/>
    <p:restoredTop sz="96357" autoAdjust="0"/>
  </p:normalViewPr>
  <p:slideViewPr>
    <p:cSldViewPr snapToGrid="0">
      <p:cViewPr varScale="1">
        <p:scale>
          <a:sx n="107" d="100"/>
          <a:sy n="107" d="100"/>
        </p:scale>
        <p:origin x="702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E3E98F-710C-451B-8FA2-3F3CF8121B50}" type="datetimeFigureOut">
              <a:rPr lang="pl-PL" smtClean="0"/>
              <a:t>05.10.2023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2F8F6-4D00-4E6D-A406-3A443E38E9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9939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6297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30301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40365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78997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74621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5942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  <a:prstGeom prst="rect">
            <a:avLst/>
          </a:prstGeom>
        </p:spPr>
        <p:txBody>
          <a:bodyPr anchor="ctr"/>
          <a:lstStyle>
            <a:lvl1pPr algn="ctr">
              <a:defRPr sz="6000" b="1">
                <a:latin typeface="Engram Warsaw" pitchFamily="50" charset="-18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8">
            <a:extLst>
              <a:ext uri="{FF2B5EF4-FFF2-40B4-BE49-F238E27FC236}">
                <a16:creationId xmlns:a16="http://schemas.microsoft.com/office/drawing/2014/main" id="{AE921C64-0565-41B9-8D4A-B4701B52F32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4727" y="4116721"/>
            <a:ext cx="8422546" cy="95817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200">
                <a:latin typeface="Engram Warsaw" pitchFamily="2" charset="-18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809660625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główek rozdział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ytuł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  <a:prstGeom prst="rect">
            <a:avLst/>
          </a:prstGeom>
        </p:spPr>
        <p:txBody>
          <a:bodyPr anchor="ctr"/>
          <a:lstStyle>
            <a:lvl1pPr algn="ctr">
              <a:defRPr sz="4400">
                <a:latin typeface="Engram Warsaw" pitchFamily="50" charset="-18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5" name="Symbol zastępczy numeru slajdu 6"/>
          <p:cNvSpPr>
            <a:spLocks noGrp="1"/>
          </p:cNvSpPr>
          <p:nvPr>
            <p:ph type="sldNum" sz="quarter" idx="4"/>
          </p:nvPr>
        </p:nvSpPr>
        <p:spPr>
          <a:xfrm>
            <a:off x="11678920" y="6613987"/>
            <a:ext cx="513080" cy="233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Engram Warsaw" pitchFamily="50" charset="-18"/>
              </a:defRPr>
            </a:lvl1pPr>
          </a:lstStyle>
          <a:p>
            <a:fld id="{2E27F4D3-B96E-4B1F-B7AA-4577FB9564B4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6819900" y="6613800"/>
            <a:ext cx="4840797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Engram Warsaw" pitchFamily="50" charset="-18"/>
              </a:defRPr>
            </a:lvl1pPr>
          </a:lstStyle>
          <a:p>
            <a:r>
              <a:rPr lang="pl-PL" dirty="0"/>
              <a:t>Wykonanie budżetu m.st. Warszawy w 2022 roku – informacja wstępna</a:t>
            </a:r>
          </a:p>
        </p:txBody>
      </p:sp>
    </p:spTree>
    <p:extLst>
      <p:ext uri="{BB962C8B-B14F-4D97-AF65-F5344CB8AC3E}">
        <p14:creationId xmlns:p14="http://schemas.microsoft.com/office/powerpoint/2010/main" val="3805496925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ykr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ymbol zastępczy tekstu 14"/>
          <p:cNvSpPr>
            <a:spLocks noGrp="1"/>
          </p:cNvSpPr>
          <p:nvPr>
            <p:ph type="body" sz="quarter" idx="10"/>
          </p:nvPr>
        </p:nvSpPr>
        <p:spPr>
          <a:xfrm>
            <a:off x="498476" y="1286872"/>
            <a:ext cx="6506332" cy="4525962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defRPr sz="1500">
                <a:latin typeface="Engram Warsaw" pitchFamily="50" charset="-18"/>
              </a:defRPr>
            </a:lvl1pPr>
            <a:lvl2pPr>
              <a:lnSpc>
                <a:spcPct val="125000"/>
              </a:lnSpc>
              <a:defRPr sz="1500">
                <a:latin typeface="Engram Warsaw" pitchFamily="50" charset="-18"/>
              </a:defRPr>
            </a:lvl2pPr>
            <a:lvl3pPr>
              <a:lnSpc>
                <a:spcPct val="125000"/>
              </a:lnSpc>
              <a:defRPr sz="1500">
                <a:latin typeface="Engram Warsaw" pitchFamily="50" charset="-18"/>
              </a:defRPr>
            </a:lvl3pPr>
            <a:lvl4pPr>
              <a:lnSpc>
                <a:spcPct val="125000"/>
              </a:lnSpc>
              <a:defRPr sz="1500">
                <a:latin typeface="Engram Warsaw" pitchFamily="50" charset="-18"/>
              </a:defRPr>
            </a:lvl4pPr>
            <a:lvl5pPr>
              <a:lnSpc>
                <a:spcPct val="125000"/>
              </a:lnSpc>
              <a:defRPr sz="1500">
                <a:latin typeface="Engram Warsaw" pitchFamily="50" charset="-18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7" name="Symbol zastępczy wykresu 16"/>
          <p:cNvSpPr>
            <a:spLocks noGrp="1"/>
          </p:cNvSpPr>
          <p:nvPr>
            <p:ph type="chart" sz="quarter" idx="11"/>
          </p:nvPr>
        </p:nvSpPr>
        <p:spPr>
          <a:xfrm>
            <a:off x="7794625" y="1286872"/>
            <a:ext cx="3884613" cy="4525962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19" name="Tytuł 18"/>
          <p:cNvSpPr>
            <a:spLocks noGrp="1"/>
          </p:cNvSpPr>
          <p:nvPr>
            <p:ph type="title"/>
          </p:nvPr>
        </p:nvSpPr>
        <p:spPr>
          <a:xfrm>
            <a:off x="498475" y="121763"/>
            <a:ext cx="6975475" cy="742304"/>
          </a:xfrm>
          <a:prstGeom prst="rect">
            <a:avLst/>
          </a:prstGeom>
        </p:spPr>
        <p:txBody>
          <a:bodyPr anchor="ctr"/>
          <a:lstStyle>
            <a:lvl1pPr>
              <a:defRPr sz="2500">
                <a:latin typeface="Engram Warsaw" pitchFamily="50" charset="-18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Symbol zastępczy numeru slajdu 6"/>
          <p:cNvSpPr>
            <a:spLocks noGrp="1"/>
          </p:cNvSpPr>
          <p:nvPr>
            <p:ph type="sldNum" sz="quarter" idx="4"/>
          </p:nvPr>
        </p:nvSpPr>
        <p:spPr>
          <a:xfrm>
            <a:off x="11678920" y="6613987"/>
            <a:ext cx="513080" cy="233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2E27F4D3-B96E-4B1F-B7AA-4577FB9564B4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9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6467476" y="6613800"/>
            <a:ext cx="5193222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pl-PL" dirty="0"/>
              <a:t>Wykonanie budżetu m.st. Warszawy w 2022 roku – informacja wstępna</a:t>
            </a:r>
          </a:p>
        </p:txBody>
      </p:sp>
    </p:spTree>
    <p:extLst>
      <p:ext uri="{BB962C8B-B14F-4D97-AF65-F5344CB8AC3E}">
        <p14:creationId xmlns:p14="http://schemas.microsoft.com/office/powerpoint/2010/main" val="893273317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ytuł 18"/>
          <p:cNvSpPr>
            <a:spLocks noGrp="1"/>
          </p:cNvSpPr>
          <p:nvPr>
            <p:ph type="title"/>
          </p:nvPr>
        </p:nvSpPr>
        <p:spPr>
          <a:xfrm>
            <a:off x="498475" y="121763"/>
            <a:ext cx="6975475" cy="742304"/>
          </a:xfrm>
          <a:prstGeom prst="rect">
            <a:avLst/>
          </a:prstGeom>
        </p:spPr>
        <p:txBody>
          <a:bodyPr anchor="ctr"/>
          <a:lstStyle>
            <a:lvl1pPr>
              <a:defRPr sz="2500">
                <a:latin typeface="Engram Warsaw" pitchFamily="50" charset="-18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abeli 2"/>
          <p:cNvSpPr>
            <a:spLocks noGrp="1"/>
          </p:cNvSpPr>
          <p:nvPr>
            <p:ph type="tbl" sz="quarter" idx="10"/>
          </p:nvPr>
        </p:nvSpPr>
        <p:spPr>
          <a:xfrm>
            <a:off x="498475" y="1266825"/>
            <a:ext cx="11180763" cy="45053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6"/>
          <p:cNvSpPr>
            <a:spLocks noGrp="1"/>
          </p:cNvSpPr>
          <p:nvPr>
            <p:ph type="sldNum" sz="quarter" idx="4"/>
          </p:nvPr>
        </p:nvSpPr>
        <p:spPr>
          <a:xfrm>
            <a:off x="11678920" y="6613987"/>
            <a:ext cx="513080" cy="233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2E27F4D3-B96E-4B1F-B7AA-4577FB9564B4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0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6953250" y="6613800"/>
            <a:ext cx="4707447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pl-PL" dirty="0"/>
              <a:t>Wykonanie budżetu m.st. Warszawy w 2022 roku – informacja wstępna</a:t>
            </a:r>
          </a:p>
        </p:txBody>
      </p:sp>
    </p:spTree>
    <p:extLst>
      <p:ext uri="{BB962C8B-B14F-4D97-AF65-F5344CB8AC3E}">
        <p14:creationId xmlns:p14="http://schemas.microsoft.com/office/powerpoint/2010/main" val="3509812893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raz pion z opis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7548594" y="0"/>
            <a:ext cx="4643406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10" name="Symbol zastępczy tekstu 9"/>
          <p:cNvSpPr>
            <a:spLocks noGrp="1"/>
          </p:cNvSpPr>
          <p:nvPr>
            <p:ph type="body" sz="quarter" idx="10"/>
          </p:nvPr>
        </p:nvSpPr>
        <p:spPr>
          <a:xfrm>
            <a:off x="498474" y="1293017"/>
            <a:ext cx="6862445" cy="4400550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defRPr sz="1500">
                <a:solidFill>
                  <a:schemeClr val="bg1"/>
                </a:solidFill>
                <a:latin typeface="Engram Warsaw" pitchFamily="50" charset="-18"/>
              </a:defRPr>
            </a:lvl1pPr>
            <a:lvl2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2pPr>
            <a:lvl3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3pPr>
            <a:lvl4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4pPr>
            <a:lvl5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4" name="Tytuł 18"/>
          <p:cNvSpPr>
            <a:spLocks noGrp="1"/>
          </p:cNvSpPr>
          <p:nvPr>
            <p:ph type="title"/>
          </p:nvPr>
        </p:nvSpPr>
        <p:spPr>
          <a:xfrm>
            <a:off x="498475" y="121763"/>
            <a:ext cx="6975475" cy="742304"/>
          </a:xfrm>
          <a:prstGeom prst="rect">
            <a:avLst/>
          </a:prstGeom>
        </p:spPr>
        <p:txBody>
          <a:bodyPr anchor="ctr"/>
          <a:lstStyle>
            <a:lvl1pPr>
              <a:defRPr sz="2500">
                <a:solidFill>
                  <a:schemeClr val="bg1"/>
                </a:solidFill>
                <a:latin typeface="Engram Warsaw" pitchFamily="50" charset="-18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3228640583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raz poziom z opis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291398" y="1293017"/>
            <a:ext cx="6894000" cy="44005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10" name="Symbol zastępczy tekstu 9"/>
          <p:cNvSpPr>
            <a:spLocks noGrp="1"/>
          </p:cNvSpPr>
          <p:nvPr>
            <p:ph type="body" sz="quarter" idx="10"/>
          </p:nvPr>
        </p:nvSpPr>
        <p:spPr>
          <a:xfrm>
            <a:off x="498474" y="1293017"/>
            <a:ext cx="4451031" cy="4400550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defRPr sz="1500">
                <a:solidFill>
                  <a:schemeClr val="bg1"/>
                </a:solidFill>
                <a:latin typeface="Engram Warsaw" pitchFamily="50" charset="-18"/>
              </a:defRPr>
            </a:lvl1pPr>
            <a:lvl2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2pPr>
            <a:lvl3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3pPr>
            <a:lvl4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4pPr>
            <a:lvl5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9" name="Tytuł 18"/>
          <p:cNvSpPr>
            <a:spLocks noGrp="1"/>
          </p:cNvSpPr>
          <p:nvPr>
            <p:ph type="title"/>
          </p:nvPr>
        </p:nvSpPr>
        <p:spPr>
          <a:xfrm>
            <a:off x="498475" y="121763"/>
            <a:ext cx="6975475" cy="742304"/>
          </a:xfrm>
          <a:prstGeom prst="rect">
            <a:avLst/>
          </a:prstGeom>
        </p:spPr>
        <p:txBody>
          <a:bodyPr anchor="ctr"/>
          <a:lstStyle>
            <a:lvl1pPr>
              <a:defRPr sz="2500">
                <a:solidFill>
                  <a:schemeClr val="bg1"/>
                </a:solidFill>
                <a:latin typeface="Engram Warsaw" pitchFamily="50" charset="-18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1" name="Symbol zastępczy numeru slajdu 6"/>
          <p:cNvSpPr>
            <a:spLocks noGrp="1"/>
          </p:cNvSpPr>
          <p:nvPr>
            <p:ph type="sldNum" sz="quarter" idx="4"/>
          </p:nvPr>
        </p:nvSpPr>
        <p:spPr>
          <a:xfrm>
            <a:off x="11678920" y="6613987"/>
            <a:ext cx="513080" cy="233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Engram Warsaw" pitchFamily="50" charset="-18"/>
              </a:defRPr>
            </a:lvl1pPr>
          </a:lstStyle>
          <a:p>
            <a:fld id="{2E27F4D3-B96E-4B1F-B7AA-4577FB9564B4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2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7548594" y="6613800"/>
            <a:ext cx="4112103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Engram Warsaw" pitchFamily="50" charset="-18"/>
              </a:defRPr>
            </a:lvl1pPr>
          </a:lstStyle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6003782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ńcow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tekstu 8"/>
          <p:cNvSpPr>
            <a:spLocks noGrp="1"/>
          </p:cNvSpPr>
          <p:nvPr>
            <p:ph type="body" sz="quarter" idx="10"/>
          </p:nvPr>
        </p:nvSpPr>
        <p:spPr>
          <a:xfrm>
            <a:off x="1904302" y="4328719"/>
            <a:ext cx="8422546" cy="219791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>
                <a:latin typeface="Engram Warsaw Light" pitchFamily="2" charset="-18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0" name="Tytuł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  <a:prstGeom prst="rect">
            <a:avLst/>
          </a:prstGeom>
        </p:spPr>
        <p:txBody>
          <a:bodyPr anchor="ctr"/>
          <a:lstStyle>
            <a:lvl1pPr algn="ctr">
              <a:defRPr sz="6000" b="1">
                <a:latin typeface="Engram Warsaw" pitchFamily="50" charset="-18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1007691842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7691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9" r:id="rId4"/>
    <p:sldLayoutId id="2147483660" r:id="rId5"/>
    <p:sldLayoutId id="2147483661" r:id="rId6"/>
    <p:sldLayoutId id="2147483654" r:id="rId7"/>
  </p:sldLayoutIdLst>
  <p:transition spd="slow">
    <p:cover/>
  </p:transition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199845" y="2019301"/>
            <a:ext cx="11792310" cy="3705224"/>
          </a:xfrm>
        </p:spPr>
        <p:txBody>
          <a:bodyPr/>
          <a:lstStyle/>
          <a:p>
            <a:pPr>
              <a:lnSpc>
                <a:spcPct val="114000"/>
              </a:lnSpc>
            </a:pPr>
            <a:r>
              <a:rPr lang="pl-PL" sz="3200" dirty="0">
                <a:latin typeface="+mn-lt"/>
              </a:rPr>
              <a:t>Projekty zmiany budżetu </a:t>
            </a:r>
            <a:br>
              <a:rPr lang="pl-PL" sz="3200" dirty="0">
                <a:latin typeface="+mn-lt"/>
              </a:rPr>
            </a:br>
            <a:r>
              <a:rPr lang="pl-PL" sz="3200" dirty="0">
                <a:latin typeface="+mn-lt"/>
              </a:rPr>
              <a:t>i Wieloletniej Prognozy Finansowej</a:t>
            </a:r>
            <a:br>
              <a:rPr lang="pl-PL" sz="3200" dirty="0">
                <a:latin typeface="+mn-lt"/>
              </a:rPr>
            </a:br>
            <a:r>
              <a:rPr lang="pl-PL" sz="3200" dirty="0">
                <a:latin typeface="+mn-lt"/>
              </a:rPr>
              <a:t>na sesję Rady m.st. Warszawy </a:t>
            </a:r>
            <a:br>
              <a:rPr lang="pl-PL" sz="3200" dirty="0">
                <a:latin typeface="+mn-lt"/>
              </a:rPr>
            </a:br>
            <a:r>
              <a:rPr lang="pl-PL" sz="3200" b="0" dirty="0">
                <a:latin typeface="+mn-lt"/>
              </a:rPr>
              <a:t>w dniu 5</a:t>
            </a:r>
            <a:r>
              <a:rPr lang="pl-PL" sz="3200" b="0" dirty="0" smtClean="0">
                <a:latin typeface="+mn-lt"/>
              </a:rPr>
              <a:t> października </a:t>
            </a:r>
            <a:r>
              <a:rPr lang="pl-PL" sz="3200" b="0" dirty="0">
                <a:latin typeface="+mn-lt"/>
              </a:rPr>
              <a:t>2023 r</a:t>
            </a:r>
            <a:r>
              <a:rPr lang="pl-PL" sz="3200" b="0" dirty="0" smtClean="0">
                <a:latin typeface="+mn-lt"/>
              </a:rPr>
              <a:t>.</a:t>
            </a:r>
            <a:br>
              <a:rPr lang="pl-PL" sz="3200" b="0" dirty="0" smtClean="0">
                <a:latin typeface="+mn-lt"/>
              </a:rPr>
            </a:br>
            <a:endParaRPr lang="pl-PL" sz="2400" b="0" dirty="0">
              <a:latin typeface="+mn-lt"/>
            </a:endParaRPr>
          </a:p>
        </p:txBody>
      </p:sp>
      <p:sp>
        <p:nvSpPr>
          <p:cNvPr id="5" name="Tytuł 1"/>
          <p:cNvSpPr>
            <a:spLocks noGrp="1"/>
          </p:cNvSpPr>
          <p:nvPr/>
        </p:nvSpPr>
        <p:spPr>
          <a:xfrm>
            <a:off x="3792855" y="6437207"/>
            <a:ext cx="4606290" cy="309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1200" dirty="0">
                <a:latin typeface="Engram Warsaw" pitchFamily="50" charset="-18"/>
              </a:rPr>
              <a:t>5</a:t>
            </a:r>
            <a:r>
              <a:rPr lang="pl-PL" sz="1200" dirty="0" smtClean="0">
                <a:solidFill>
                  <a:schemeClr val="tx1"/>
                </a:solidFill>
                <a:latin typeface="Engram Warsaw" pitchFamily="50" charset="-18"/>
              </a:rPr>
              <a:t> października </a:t>
            </a:r>
            <a:r>
              <a:rPr lang="pl-PL" sz="1200" dirty="0">
                <a:solidFill>
                  <a:schemeClr val="tx1"/>
                </a:solidFill>
                <a:latin typeface="Engram Warsaw" pitchFamily="50" charset="-18"/>
              </a:rPr>
              <a:t>2023 r</a:t>
            </a:r>
            <a:r>
              <a:rPr lang="pl-PL" sz="1200" dirty="0">
                <a:latin typeface="Engram Warsaw" pitchFamily="50" charset="-18"/>
              </a:rPr>
              <a:t>.     |     </a:t>
            </a:r>
            <a:r>
              <a:rPr lang="pl-PL" sz="1200" dirty="0">
                <a:solidFill>
                  <a:schemeClr val="tx1"/>
                </a:solidFill>
                <a:latin typeface="Engram Warsaw" pitchFamily="50" charset="-18"/>
              </a:rPr>
              <a:t>Warszawa</a:t>
            </a:r>
          </a:p>
        </p:txBody>
      </p:sp>
    </p:spTree>
    <p:extLst>
      <p:ext uri="{BB962C8B-B14F-4D97-AF65-F5344CB8AC3E}">
        <p14:creationId xmlns:p14="http://schemas.microsoft.com/office/powerpoint/2010/main" val="190810500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10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1999" y="72000"/>
            <a:ext cx="10702165" cy="74230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</a:pPr>
            <a:r>
              <a:rPr lang="pl-PL" altLang="pl-PL" sz="2400" b="1" dirty="0" smtClean="0">
                <a:latin typeface="+mj-lt"/>
              </a:rPr>
              <a:t>Zmniejszenie</a:t>
            </a:r>
            <a:r>
              <a:rPr lang="pl-PL" altLang="pl-PL" sz="2400" dirty="0" smtClean="0">
                <a:latin typeface="+mj-lt"/>
              </a:rPr>
              <a:t> </a:t>
            </a:r>
            <a:r>
              <a:rPr lang="pl-PL" altLang="pl-PL" sz="2400" dirty="0">
                <a:latin typeface="+mj-lt"/>
              </a:rPr>
              <a:t>planu </a:t>
            </a:r>
            <a:r>
              <a:rPr lang="pl-PL" altLang="pl-PL" sz="2400" b="1" dirty="0">
                <a:latin typeface="+mj-lt"/>
              </a:rPr>
              <a:t>wydatków majątkowych</a:t>
            </a:r>
            <a:r>
              <a:rPr lang="pl-PL" altLang="pl-PL" sz="2400" dirty="0">
                <a:latin typeface="+mj-lt"/>
              </a:rPr>
              <a:t> w 2023 r. o </a:t>
            </a:r>
            <a:r>
              <a:rPr lang="pl-PL" altLang="pl-PL" sz="2400" b="1" dirty="0" smtClean="0">
                <a:latin typeface="+mj-lt"/>
              </a:rPr>
              <a:t>351,4 </a:t>
            </a:r>
            <a:r>
              <a:rPr lang="pl-PL" altLang="pl-PL" sz="2400" b="1" dirty="0">
                <a:latin typeface="+mj-lt"/>
              </a:rPr>
              <a:t>mln zł</a:t>
            </a:r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2023–2050 na sesję Rady m.st. W–wy</a:t>
            </a:r>
            <a:endParaRPr lang="pl-PL" dirty="0"/>
          </a:p>
        </p:txBody>
      </p:sp>
      <p:sp>
        <p:nvSpPr>
          <p:cNvPr id="9" name="pole tekstowe 13"/>
          <p:cNvSpPr txBox="1">
            <a:spLocks noChangeArrowheads="1"/>
          </p:cNvSpPr>
          <p:nvPr/>
        </p:nvSpPr>
        <p:spPr bwMode="auto">
          <a:xfrm>
            <a:off x="1764000" y="576000"/>
            <a:ext cx="86416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600" b="1" dirty="0">
                <a:latin typeface="+mj-lt"/>
              </a:rPr>
              <a:t>CZĘŚĆ DZIELNICOWA:  </a:t>
            </a:r>
            <a:r>
              <a:rPr lang="pl-PL" altLang="pl-PL" sz="2400" b="1" dirty="0" smtClean="0">
                <a:solidFill>
                  <a:srgbClr val="C00000"/>
                </a:solidFill>
                <a:latin typeface="+mj-lt"/>
              </a:rPr>
              <a:t>-53,8 </a:t>
            </a:r>
            <a:r>
              <a:rPr lang="pl-PL" altLang="pl-PL" sz="2000" b="1" dirty="0">
                <a:solidFill>
                  <a:srgbClr val="C00000"/>
                </a:solidFill>
                <a:latin typeface="+mj-lt"/>
              </a:rPr>
              <a:t>mln zł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193177"/>
              </p:ext>
            </p:extLst>
          </p:nvPr>
        </p:nvGraphicFramePr>
        <p:xfrm>
          <a:off x="338920" y="1343546"/>
          <a:ext cx="11340000" cy="43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76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823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r"/>
                      <a:r>
                        <a:rPr lang="pl-PL" sz="20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-53.786.643 </a:t>
                      </a:r>
                      <a:r>
                        <a:rPr lang="pl-PL" sz="20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  <a:endParaRPr lang="pl-PL" sz="2000" b="1" dirty="0">
                        <a:solidFill>
                          <a:srgbClr val="C00000"/>
                        </a:solidFill>
                      </a:endParaRPr>
                    </a:p>
                  </a:txBody>
                  <a:tcPr marL="91426" marR="91426" marT="45719" marB="45719" anchor="ctr">
                    <a:solidFill>
                      <a:srgbClr val="FEDD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5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Wydatki majątkowe w części dzielnicowej, z tego:</a:t>
                      </a:r>
                    </a:p>
                  </a:txBody>
                  <a:tcPr marL="91426" marR="91426" marT="45719" marB="45719" anchor="ctr">
                    <a:solidFill>
                      <a:srgbClr val="FEDD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88169"/>
                  </a:ext>
                </a:extLst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348976"/>
              </p:ext>
            </p:extLst>
          </p:nvPr>
        </p:nvGraphicFramePr>
        <p:xfrm>
          <a:off x="338920" y="1759975"/>
          <a:ext cx="5670000" cy="37622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3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+10.410.926</a:t>
                      </a:r>
                      <a:endParaRPr kumimoji="0" lang="pl-PL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385723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Bemowo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6953984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-13.802.067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Białołęka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789361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+34.900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85723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Bielany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1642534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-6.762.854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Mokotów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6669745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-7.605.970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Ochota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958369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-10.414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Praga–Południe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7581818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-5.696.373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Praga–Północ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9878716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-439.358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Rembertów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4259850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-13.553.994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Śródmieście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005195"/>
                  </a:ext>
                </a:extLst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328963"/>
              </p:ext>
            </p:extLst>
          </p:nvPr>
        </p:nvGraphicFramePr>
        <p:xfrm>
          <a:off x="6008920" y="1759969"/>
          <a:ext cx="5670000" cy="37622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3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-118.680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Targówek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6940361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Ursus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7807684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-3.027.002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Ursynów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5297735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+767.608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85723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Wawer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4442302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Wesoła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4788209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-2.075.453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Wilanów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9283230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Włochy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26187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-5.137.969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Wola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8481906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-6.769.943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Żoliborz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62742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1797981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11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72000"/>
            <a:ext cx="10588624" cy="74230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</a:pPr>
            <a:r>
              <a:rPr lang="pl-PL" altLang="pl-PL" sz="2400" b="1" dirty="0" smtClean="0">
                <a:latin typeface="+mj-lt"/>
              </a:rPr>
              <a:t>Zmniejszenie</a:t>
            </a:r>
            <a:r>
              <a:rPr lang="pl-PL" altLang="pl-PL" sz="2400" dirty="0" smtClean="0">
                <a:latin typeface="+mj-lt"/>
              </a:rPr>
              <a:t> </a:t>
            </a:r>
            <a:r>
              <a:rPr lang="pl-PL" altLang="pl-PL" sz="2400" dirty="0">
                <a:latin typeface="+mj-lt"/>
              </a:rPr>
              <a:t>planu </a:t>
            </a:r>
            <a:r>
              <a:rPr lang="pl-PL" altLang="pl-PL" sz="2400" b="1" dirty="0">
                <a:latin typeface="+mj-lt"/>
              </a:rPr>
              <a:t>wydatków majątkowych</a:t>
            </a:r>
            <a:r>
              <a:rPr lang="pl-PL" altLang="pl-PL" sz="2400" dirty="0">
                <a:latin typeface="+mj-lt"/>
              </a:rPr>
              <a:t> w 2023 r. o </a:t>
            </a:r>
            <a:r>
              <a:rPr lang="pl-PL" altLang="pl-PL" sz="2400" b="1" dirty="0" smtClean="0">
                <a:latin typeface="+mj-lt"/>
              </a:rPr>
              <a:t>351,4 </a:t>
            </a:r>
            <a:r>
              <a:rPr lang="pl-PL" altLang="pl-PL" sz="2400" b="1" dirty="0">
                <a:latin typeface="+mj-lt"/>
              </a:rPr>
              <a:t>mln zł</a:t>
            </a:r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2023–2050 na sesję Rady m.st. W–wy</a:t>
            </a:r>
            <a:endParaRPr lang="pl-PL" dirty="0"/>
          </a:p>
        </p:txBody>
      </p:sp>
      <p:sp>
        <p:nvSpPr>
          <p:cNvPr id="9" name="pole tekstowe 13"/>
          <p:cNvSpPr txBox="1">
            <a:spLocks noChangeArrowheads="1"/>
          </p:cNvSpPr>
          <p:nvPr/>
        </p:nvSpPr>
        <p:spPr bwMode="auto">
          <a:xfrm>
            <a:off x="1764000" y="719435"/>
            <a:ext cx="86416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600" b="1" dirty="0">
                <a:latin typeface="+mj-lt"/>
              </a:rPr>
              <a:t>CZĘŚĆ </a:t>
            </a:r>
            <a:r>
              <a:rPr lang="pl-PL" altLang="pl-PL" sz="1600" b="1" dirty="0" smtClean="0">
                <a:latin typeface="+mj-lt"/>
              </a:rPr>
              <a:t>POZOSTAŁA:  </a:t>
            </a:r>
            <a:r>
              <a:rPr lang="pl-PL" altLang="pl-PL" sz="2400" b="1" dirty="0" smtClean="0">
                <a:solidFill>
                  <a:srgbClr val="385723"/>
                </a:solidFill>
                <a:latin typeface="+mj-lt"/>
              </a:rPr>
              <a:t>+30,0 </a:t>
            </a:r>
            <a:r>
              <a:rPr lang="pl-PL" altLang="pl-PL" sz="2000" b="1" dirty="0">
                <a:solidFill>
                  <a:srgbClr val="385723"/>
                </a:solidFill>
                <a:latin typeface="+mj-lt"/>
              </a:rPr>
              <a:t>mln zł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950184"/>
              </p:ext>
            </p:extLst>
          </p:nvPr>
        </p:nvGraphicFramePr>
        <p:xfrm>
          <a:off x="234827" y="1384800"/>
          <a:ext cx="11700000" cy="349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9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70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r"/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+30.100.000 zł</a:t>
                      </a:r>
                      <a:endParaRPr lang="pl-PL" sz="1600" b="1" dirty="0">
                        <a:solidFill>
                          <a:srgbClr val="385723"/>
                        </a:solidFill>
                      </a:endParaRPr>
                    </a:p>
                  </a:txBody>
                  <a:tcPr marL="91426" marR="91426" marT="45719" marB="45719" anchor="ctr">
                    <a:solidFill>
                      <a:srgbClr val="EEF7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5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Wydatki majątkowe w części </a:t>
                      </a:r>
                      <a:r>
                        <a:rPr lang="pl-PL" sz="15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pozostałej, </a:t>
                      </a:r>
                      <a:r>
                        <a:rPr lang="pl-PL" sz="15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 tym:</a:t>
                      </a:r>
                    </a:p>
                  </a:txBody>
                  <a:tcPr marL="91426" marR="91426" marT="45719" marB="45719" anchor="ctr">
                    <a:solidFill>
                      <a:srgbClr val="EEF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88169"/>
                  </a:ext>
                </a:extLst>
              </a:tr>
              <a:tr h="3060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+30.100.000</a:t>
                      </a:r>
                      <a:r>
                        <a:rPr lang="pl-PL" sz="1800" b="1" kern="1200" baseline="0" dirty="0" smtClean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-277812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Wsparcie szpitali</a:t>
                      </a:r>
                      <a: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z tego:</a:t>
                      </a:r>
                    </a:p>
                    <a:p>
                      <a:pPr marL="0" marR="0" lvl="0" indent="-277812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5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938" marR="0" lvl="0" indent="-2857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Szpital Wolski Sp. z o.o.                                                                                                18.500.000 zł</a:t>
                      </a:r>
                    </a:p>
                    <a:p>
                      <a:pPr marL="7938" marR="0" lvl="0" indent="-2857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Szpital Czerniakowski Sp. z o.o. </a:t>
                      </a:r>
                      <a:r>
                        <a:rPr lang="pl-PL" sz="14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                               </a:t>
                      </a:r>
                      <a: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7.000.000 zł</a:t>
                      </a:r>
                    </a:p>
                    <a:p>
                      <a:pPr marL="7938" marR="0" lvl="0" indent="-2857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Szpital Grochowski im. dr med. Rafała </a:t>
                      </a:r>
                      <a:r>
                        <a:rPr lang="pl-PL" sz="14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Masztaka</a:t>
                      </a:r>
                      <a: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Sp. z o.o.           2.600.000 zł </a:t>
                      </a:r>
                    </a:p>
                    <a:p>
                      <a:pPr marL="7938" marR="0" lvl="0" indent="-2857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Szpital Praski Sp. z o.o.                                                                                                    2.000.000 zł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pl-PL" sz="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 jednoczesnym przeniesieniem z: </a:t>
                      </a:r>
                      <a:b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pl-PL" sz="5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938" marR="0" lvl="0" indent="-2857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„Programu wdrożenia systemu do zarządzania energią wraz z poprawą efektywności energetycznej </a:t>
                      </a:r>
                      <a:b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w obiektach miejskich” z 2023 r., zadania pn. „Panele fotowoltaiczne na dachach budynków miejskich” </a:t>
                      </a:r>
                      <a:b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z 2024 r.</a:t>
                      </a:r>
                    </a:p>
                    <a:p>
                      <a:pPr marL="7938" marR="0" lvl="0" indent="-2857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„Programu rozwoju infrastruktury miejskiej” z lat 2025-2027, „Programu modernizacji infrastruktury</a:t>
                      </a:r>
                      <a:b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miejskiej” z 2026 r.</a:t>
                      </a:r>
                    </a:p>
                  </a:txBody>
                  <a:tcPr marL="91426" marR="91426" marT="45719" marB="45719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958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7284772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267749" y="1190625"/>
            <a:ext cx="11656502" cy="3457575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pl-PL" altLang="pl-PL" b="1" dirty="0">
                <a:cs typeface="Arial" charset="0"/>
              </a:rPr>
              <a:t>Projekt zmiany </a:t>
            </a:r>
            <a:br>
              <a:rPr lang="pl-PL" altLang="pl-PL" b="1" dirty="0">
                <a:cs typeface="Arial" charset="0"/>
              </a:rPr>
            </a:br>
            <a:r>
              <a:rPr lang="pl-PL" altLang="pl-PL" b="1" dirty="0">
                <a:cs typeface="Arial" charset="0"/>
              </a:rPr>
              <a:t>Wieloletniej Prognozy Finansowej </a:t>
            </a:r>
            <a:br>
              <a:rPr lang="pl-PL" altLang="pl-PL" b="1" dirty="0">
                <a:cs typeface="Arial" charset="0"/>
              </a:rPr>
            </a:br>
            <a:r>
              <a:rPr lang="pl-PL" altLang="pl-PL" b="1" dirty="0">
                <a:cs typeface="Arial" charset="0"/>
              </a:rPr>
              <a:t>na lata 2023–2050</a:t>
            </a:r>
            <a:br>
              <a:rPr lang="pl-PL" altLang="pl-PL" b="1" dirty="0">
                <a:cs typeface="Arial" charset="0"/>
              </a:rPr>
            </a:br>
            <a:r>
              <a:rPr lang="pl-PL" altLang="pl-PL" sz="3200" dirty="0">
                <a:cs typeface="Arial" charset="0"/>
              </a:rPr>
              <a:t>na sesję Rady m.st. Warszawy w dn. </a:t>
            </a:r>
            <a:r>
              <a:rPr lang="pl-PL" altLang="pl-PL" sz="3200" dirty="0" smtClean="0">
                <a:cs typeface="Arial" charset="0"/>
              </a:rPr>
              <a:t>5 października 2023 </a:t>
            </a:r>
            <a:r>
              <a:rPr lang="pl-PL" altLang="pl-PL" sz="3200" dirty="0">
                <a:cs typeface="Arial" charset="0"/>
              </a:rPr>
              <a:t>r.</a:t>
            </a:r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2023–2050 na sesję Rady m.st. W–wy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4"/>
          </p:nvPr>
        </p:nvSpPr>
        <p:spPr>
          <a:xfrm>
            <a:off x="11678920" y="6565264"/>
            <a:ext cx="513080" cy="33591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9045376"/>
      </p:ext>
    </p:extLst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13</a:t>
            </a:fld>
            <a:endParaRPr lang="pl-PL" dirty="0"/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2023–2050 na sesję Rady m.st. W–wy</a:t>
            </a:r>
            <a:endParaRPr lang="pl-PL" dirty="0"/>
          </a:p>
        </p:txBody>
      </p:sp>
      <p:sp>
        <p:nvSpPr>
          <p:cNvPr id="9" name="Tytuł 2"/>
          <p:cNvSpPr>
            <a:spLocks noGrp="1"/>
          </p:cNvSpPr>
          <p:nvPr>
            <p:ph type="title"/>
          </p:nvPr>
        </p:nvSpPr>
        <p:spPr>
          <a:xfrm>
            <a:off x="320697" y="229340"/>
            <a:ext cx="11537928" cy="945036"/>
          </a:xfrm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altLang="pl-PL" sz="2400" dirty="0">
                <a:latin typeface="+mj-lt"/>
              </a:rPr>
              <a:t>Wieloletnia Prognoza Finansowa </a:t>
            </a:r>
            <a:br>
              <a:rPr lang="pl-PL" altLang="pl-PL" sz="2400" dirty="0">
                <a:latin typeface="+mj-lt"/>
              </a:rPr>
            </a:br>
            <a:r>
              <a:rPr lang="pl-PL" altLang="pl-PL" sz="2400" b="1" dirty="0">
                <a:latin typeface="+mj-lt"/>
              </a:rPr>
              <a:t>Zmiany w prognozie wydatków majątkowych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486202"/>
              </p:ext>
            </p:extLst>
          </p:nvPr>
        </p:nvGraphicFramePr>
        <p:xfrm>
          <a:off x="1661292" y="1643419"/>
          <a:ext cx="8869417" cy="26177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9417">
                  <a:extLst>
                    <a:ext uri="{9D8B030D-6E8A-4147-A177-3AD203B41FA5}">
                      <a16:colId xmlns:a16="http://schemas.microsoft.com/office/drawing/2014/main" val="328817113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3393036705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785722401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1778449290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3828342496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3422950535"/>
                    </a:ext>
                  </a:extLst>
                </a:gridCol>
              </a:tblGrid>
              <a:tr h="826286">
                <a:tc>
                  <a:txBody>
                    <a:bodyPr/>
                    <a:lstStyle/>
                    <a:p>
                      <a:pPr algn="ctr"/>
                      <a:endParaRPr lang="pl-PL" sz="20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2023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2024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2025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2026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2027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Łącznie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585">
                <a:tc gridSpan="7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Projekt</a:t>
                      </a:r>
                      <a:r>
                        <a:rPr lang="pl-PL" sz="2000" b="0" baseline="0" dirty="0">
                          <a:latin typeface="+mj-lt"/>
                          <a:cs typeface="Calibri" panose="020F0502020204030204" pitchFamily="34" charset="0"/>
                        </a:rPr>
                        <a:t> zmiany</a:t>
                      </a:r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-351,4</a:t>
                      </a:r>
                      <a:endParaRPr lang="pl-PL" sz="2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+266,5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+88,7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+17,9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10,0</a:t>
                      </a:r>
                      <a:endParaRPr lang="pl-PL" sz="2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+11,7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4.107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3.446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2.595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2.216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1.791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14.154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664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51237"/>
      </p:ext>
    </p:extLst>
  </p:cSld>
  <p:clrMapOvr>
    <a:masterClrMapping/>
  </p:clrMapOvr>
  <p:transition spd="slow"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14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72000"/>
            <a:ext cx="697547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800" dirty="0">
                <a:latin typeface="+mj-lt"/>
              </a:rPr>
              <a:t>Wydatki majątkowe</a:t>
            </a:r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2023–2050 na sesję Rady m.st. W–wy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230617"/>
              </p:ext>
            </p:extLst>
          </p:nvPr>
        </p:nvGraphicFramePr>
        <p:xfrm>
          <a:off x="696000" y="1080000"/>
          <a:ext cx="10800000" cy="38093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9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8127">
                  <a:extLst>
                    <a:ext uri="{9D8B030D-6E8A-4147-A177-3AD203B41FA5}">
                      <a16:colId xmlns:a16="http://schemas.microsoft.com/office/drawing/2014/main" val="2293524519"/>
                    </a:ext>
                  </a:extLst>
                </a:gridCol>
                <a:gridCol w="6931835">
                  <a:extLst>
                    <a:ext uri="{9D8B030D-6E8A-4147-A177-3AD203B41FA5}">
                      <a16:colId xmlns:a16="http://schemas.microsoft.com/office/drawing/2014/main" val="3460433117"/>
                    </a:ext>
                  </a:extLst>
                </a:gridCol>
                <a:gridCol w="1510785">
                  <a:extLst>
                    <a:ext uri="{9D8B030D-6E8A-4147-A177-3AD203B41FA5}">
                      <a16:colId xmlns:a16="http://schemas.microsoft.com/office/drawing/2014/main" val="1071488265"/>
                    </a:ext>
                  </a:extLst>
                </a:gridCol>
              </a:tblGrid>
              <a:tr h="507555"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 smtClean="0">
                          <a:solidFill>
                            <a:schemeClr val="tx1"/>
                          </a:solidFill>
                        </a:rPr>
                        <a:t>49</a:t>
                      </a:r>
                      <a:endParaRPr lang="pl-PL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pl-PL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zwiększeń</a:t>
                      </a:r>
                      <a:r>
                        <a:rPr lang="pl-PL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limitów przedsięwzięć majątkowych</a:t>
                      </a:r>
                    </a:p>
                  </a:txBody>
                  <a:tcPr marL="91426" marR="91426" marT="45719" marB="45719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816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pl-PL" sz="1300" b="0" dirty="0">
                          <a:solidFill>
                            <a:schemeClr val="tx1"/>
                          </a:solidFill>
                        </a:rPr>
                        <a:t>w tym:</a:t>
                      </a: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just"/>
                      <a:endParaRPr lang="pl-PL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do kwoty</a:t>
                      </a:r>
                    </a:p>
                  </a:txBody>
                  <a:tcPr marL="91426" marR="91426" marT="45719" marB="45719" anchor="ctr"/>
                </a:tc>
                <a:extLst>
                  <a:ext uri="{0D108BD9-81ED-4DB2-BD59-A6C34878D82A}">
                    <a16:rowId xmlns:a16="http://schemas.microsoft.com/office/drawing/2014/main" val="4982920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+10,0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Modernizacja budynków mieszkalnych przy ul. Meissnera 7, 9, 11, 13 </a:t>
                      </a:r>
                      <a:b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(Praga-Południe).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14,2 </a:t>
                      </a:r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8986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+4,0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Zakup 12 autobusów niskoemisyjnych dla m. st. Warszawy.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51,3 </a:t>
                      </a:r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663790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+2,9 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Doposażenie w windy komunalnych budynków mieszkalnych (Praga-Północ).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17,6 </a:t>
                      </a:r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094055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+2,0 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mln 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Modernizacja siedziby Urzędu Dzielnicy przy ul. Młynarskiej 16 na potrzeby Urzędu Stanu Cywilnego (Wola).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8,4 </a:t>
                      </a:r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149788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+1,9 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mln 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Przebudowa ul. Kondratowicza.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23,7 </a:t>
                      </a:r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4091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7245111"/>
      </p:ext>
    </p:extLst>
  </p:cSld>
  <p:clrMapOvr>
    <a:masterClrMapping/>
  </p:clrMapOvr>
  <p:transition spd="slow">
    <p:cov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15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72000"/>
            <a:ext cx="697547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800" dirty="0">
                <a:latin typeface="+mj-lt"/>
              </a:rPr>
              <a:t>Wydatki majątkowe</a:t>
            </a:r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2023–2050 na sesję Rady m.st. W–wy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448876"/>
              </p:ext>
            </p:extLst>
          </p:nvPr>
        </p:nvGraphicFramePr>
        <p:xfrm>
          <a:off x="696000" y="1080000"/>
          <a:ext cx="10800000" cy="38093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9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8127">
                  <a:extLst>
                    <a:ext uri="{9D8B030D-6E8A-4147-A177-3AD203B41FA5}">
                      <a16:colId xmlns:a16="http://schemas.microsoft.com/office/drawing/2014/main" val="2293524519"/>
                    </a:ext>
                  </a:extLst>
                </a:gridCol>
                <a:gridCol w="6931835">
                  <a:extLst>
                    <a:ext uri="{9D8B030D-6E8A-4147-A177-3AD203B41FA5}">
                      <a16:colId xmlns:a16="http://schemas.microsoft.com/office/drawing/2014/main" val="3460433117"/>
                    </a:ext>
                  </a:extLst>
                </a:gridCol>
                <a:gridCol w="1510785">
                  <a:extLst>
                    <a:ext uri="{9D8B030D-6E8A-4147-A177-3AD203B41FA5}">
                      <a16:colId xmlns:a16="http://schemas.microsoft.com/office/drawing/2014/main" val="1071488265"/>
                    </a:ext>
                  </a:extLst>
                </a:gridCol>
              </a:tblGrid>
              <a:tr h="507555"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pl-PL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pl-PL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zmniejszeń</a:t>
                      </a:r>
                      <a:r>
                        <a:rPr lang="pl-PL" sz="18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limitów przedsięwzięć majątkowych</a:t>
                      </a:r>
                    </a:p>
                  </a:txBody>
                  <a:tcPr marL="91426" marR="91426" marT="45719" marB="45719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816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pl-PL" sz="1300" b="0" dirty="0">
                          <a:solidFill>
                            <a:schemeClr val="tx1"/>
                          </a:solidFill>
                        </a:rPr>
                        <a:t>w tym:</a:t>
                      </a: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just"/>
                      <a:endParaRPr lang="pl-PL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do kwoty</a:t>
                      </a:r>
                    </a:p>
                  </a:txBody>
                  <a:tcPr marL="91426" marR="91426" marT="45719" marB="45719" anchor="ctr"/>
                </a:tc>
                <a:extLst>
                  <a:ext uri="{0D108BD9-81ED-4DB2-BD59-A6C34878D82A}">
                    <a16:rowId xmlns:a16="http://schemas.microsoft.com/office/drawing/2014/main" val="49829200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-30,5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 rozwoju infrastruktury miejskiej.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273,7 </a:t>
                      </a:r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8986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-5,4 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 modernizacji infrastruktury miejskiej.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119,7 </a:t>
                      </a:r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mln</a:t>
                      </a:r>
                      <a:r>
                        <a:rPr lang="pl-PL" sz="16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zł</a:t>
                      </a:r>
                      <a:endParaRPr lang="pl-PL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652695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-4,0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Wydatki związane z realizacją i rozliczeniem projektów finansowanych z udziałem środków Unii Europejskiej i innych źródeł zagranicznych niepodlegających zwrotowi.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330,8 </a:t>
                      </a:r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66379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-3,2 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 wdrożenia systemu do zarządzania energią wraz z poprawą efektywności energetycznej w obiektach miejskich.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33,0 </a:t>
                      </a:r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0940556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-2,9 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mln 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 budownictwa społecznego i modernizacji budynków.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97,4 </a:t>
                      </a:r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149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141074"/>
      </p:ext>
    </p:extLst>
  </p:cSld>
  <p:clrMapOvr>
    <a:masterClrMapping/>
  </p:clrMapOvr>
  <p:transition spd="slow">
    <p:cov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16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72000"/>
            <a:ext cx="697547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800" dirty="0">
                <a:latin typeface="+mj-lt"/>
              </a:rPr>
              <a:t>Wydatki majątkowe</a:t>
            </a:r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2023–2050 na sesję Rady m.st. W–wy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946176"/>
              </p:ext>
            </p:extLst>
          </p:nvPr>
        </p:nvGraphicFramePr>
        <p:xfrm>
          <a:off x="696000" y="1080000"/>
          <a:ext cx="10800000" cy="45653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9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8127">
                  <a:extLst>
                    <a:ext uri="{9D8B030D-6E8A-4147-A177-3AD203B41FA5}">
                      <a16:colId xmlns:a16="http://schemas.microsoft.com/office/drawing/2014/main" val="2293524519"/>
                    </a:ext>
                  </a:extLst>
                </a:gridCol>
                <a:gridCol w="6931835">
                  <a:extLst>
                    <a:ext uri="{9D8B030D-6E8A-4147-A177-3AD203B41FA5}">
                      <a16:colId xmlns:a16="http://schemas.microsoft.com/office/drawing/2014/main" val="3460433117"/>
                    </a:ext>
                  </a:extLst>
                </a:gridCol>
                <a:gridCol w="1510785">
                  <a:extLst>
                    <a:ext uri="{9D8B030D-6E8A-4147-A177-3AD203B41FA5}">
                      <a16:colId xmlns:a16="http://schemas.microsoft.com/office/drawing/2014/main" val="1071488265"/>
                    </a:ext>
                  </a:extLst>
                </a:gridCol>
              </a:tblGrid>
              <a:tr h="507555"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 smtClean="0">
                          <a:solidFill>
                            <a:schemeClr val="tx1"/>
                          </a:solidFill>
                        </a:rPr>
                        <a:t>178</a:t>
                      </a:r>
                      <a:endParaRPr lang="pl-PL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pl-PL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zmian</a:t>
                      </a:r>
                      <a:r>
                        <a:rPr lang="pl-PL" sz="18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harmonogramów przedsięwzięć majątkowych</a:t>
                      </a:r>
                    </a:p>
                  </a:txBody>
                  <a:tcPr marL="91426" marR="91426" marT="45719" marB="45719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816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pl-PL" sz="1300" b="0" dirty="0">
                          <a:solidFill>
                            <a:schemeClr val="tx1"/>
                          </a:solidFill>
                        </a:rPr>
                        <a:t>w tym:</a:t>
                      </a: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just"/>
                      <a:endParaRPr lang="pl-PL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kwota zadania</a:t>
                      </a:r>
                    </a:p>
                  </a:txBody>
                  <a:tcPr marL="91426" marR="91426" marT="45719" marB="45719" anchor="ctr"/>
                </a:tc>
                <a:extLst>
                  <a:ext uri="{0D108BD9-81ED-4DB2-BD59-A6C34878D82A}">
                    <a16:rowId xmlns:a16="http://schemas.microsoft.com/office/drawing/2014/main" val="49829200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±429,0 mln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i budowa II linii metra, w tym:</a:t>
                      </a: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3.038 mln</a:t>
                      </a:r>
                      <a:r>
                        <a:rPr lang="pl-PL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zł</a:t>
                      </a:r>
                      <a:endParaRPr lang="pl-PL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/>
                </a:tc>
                <a:extLst>
                  <a:ext uri="{0D108BD9-81ED-4DB2-BD59-A6C34878D82A}">
                    <a16:rowId xmlns:a16="http://schemas.microsoft.com/office/drawing/2014/main" val="4219319115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400" b="1" dirty="0" smtClean="0">
                          <a:solidFill>
                            <a:schemeClr val="tx1"/>
                          </a:solidFill>
                        </a:rPr>
                        <a:t>±140,0 </a:t>
                      </a:r>
                      <a:r>
                        <a:rPr lang="pl-PL" sz="1400" b="1" dirty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4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dokończenie budowy odcinka zachodniego od szklaku ze stacją "Powstańców Śląskich„</a:t>
                      </a:r>
                      <a:br>
                        <a:rPr lang="pl-PL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"Połczyńska" wraz ze stacją Techniczno-Postojową "Mory„</a:t>
                      </a:r>
                      <a:br>
                        <a:rPr lang="pl-PL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przeniesienie z 2024 r. na 2023 r.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2.635 </a:t>
                      </a: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898659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400" b="1" dirty="0" smtClean="0">
                          <a:solidFill>
                            <a:schemeClr val="tx1"/>
                          </a:solidFill>
                        </a:rPr>
                        <a:t>±115,0 </a:t>
                      </a:r>
                      <a:r>
                        <a:rPr lang="pl-PL" sz="1400" b="1" dirty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4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dokończenie budowy odcinka wschodniego-północnego II linii metra (do stacji "Bródno")</a:t>
                      </a:r>
                      <a:br>
                        <a:rPr lang="pl-PL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przeniesienie z 2023 r. na 2024 r.</a:t>
                      </a:r>
                      <a:endParaRPr lang="pl-PL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190,4 </a:t>
                      </a: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6637905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±80,0 </a:t>
                      </a:r>
                      <a:r>
                        <a:rPr lang="pl-PL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kontynuacja budowy odcinka zachodniego od szlaku za stacją "Księcia Janusza„</a:t>
                      </a:r>
                      <a:br>
                        <a:rPr lang="pl-PL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stacji "Powstańców Śląskich„</a:t>
                      </a:r>
                      <a:br>
                        <a:rPr lang="pl-PL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przeniesienie z 2023 r. na 2024 r.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107,3 </a:t>
                      </a: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094055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>
                          <a:solidFill>
                            <a:schemeClr val="tx1"/>
                          </a:solidFill>
                        </a:rPr>
                        <a:t>±75,0</a:t>
                      </a:r>
                      <a:r>
                        <a:rPr lang="pl-PL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4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odcinek zachodni: od szlaku za stacją "Rondo Daszyńskiego„ do stacji "Księcia Janusza„</a:t>
                      </a:r>
                      <a:br>
                        <a:rPr lang="pl-PL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przeniesienie z 2023 r. na 2024 r.</a:t>
                      </a:r>
                      <a:endParaRPr lang="pl-PL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80,5 </a:t>
                      </a: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149788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>
                          <a:solidFill>
                            <a:schemeClr val="tx1"/>
                          </a:solidFill>
                        </a:rPr>
                        <a:t>±19,0</a:t>
                      </a:r>
                      <a:r>
                        <a:rPr lang="pl-PL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4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odcinek wschodni - północny: od szlaku za stacją "Dworzec Wileński„ do stacji "Targówek 2„</a:t>
                      </a:r>
                      <a:br>
                        <a:rPr lang="pl-PL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przeniesienie z 2023 r. na 2024 r.</a:t>
                      </a:r>
                      <a:endParaRPr lang="pl-PL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24,1 </a:t>
                      </a: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mln</a:t>
                      </a:r>
                      <a:r>
                        <a:rPr lang="pl-PL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zł</a:t>
                      </a:r>
                      <a:endParaRPr lang="pl-PL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6631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1687818"/>
      </p:ext>
    </p:extLst>
  </p:cSld>
  <p:clrMapOvr>
    <a:masterClrMapping/>
  </p:clrMapOvr>
  <p:transition spd="slow">
    <p:cov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17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72000"/>
            <a:ext cx="697547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800" dirty="0">
                <a:latin typeface="+mj-lt"/>
              </a:rPr>
              <a:t>Wydatki majątkowe</a:t>
            </a:r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2023–2050 na sesję Rady m.st. W–wy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177211"/>
              </p:ext>
            </p:extLst>
          </p:nvPr>
        </p:nvGraphicFramePr>
        <p:xfrm>
          <a:off x="696000" y="1080000"/>
          <a:ext cx="10716952" cy="28733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3200">
                  <a:extLst>
                    <a:ext uri="{9D8B030D-6E8A-4147-A177-3AD203B41FA5}">
                      <a16:colId xmlns:a16="http://schemas.microsoft.com/office/drawing/2014/main" val="2293524519"/>
                    </a:ext>
                  </a:extLst>
                </a:gridCol>
                <a:gridCol w="8355352">
                  <a:extLst>
                    <a:ext uri="{9D8B030D-6E8A-4147-A177-3AD203B41FA5}">
                      <a16:colId xmlns:a16="http://schemas.microsoft.com/office/drawing/2014/main" val="3460433117"/>
                    </a:ext>
                  </a:extLst>
                </a:gridCol>
              </a:tblGrid>
              <a:tr h="507555"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pl-PL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pl-PL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nowych </a:t>
                      </a:r>
                      <a:r>
                        <a:rPr lang="pl-PL" sz="18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przedsięwzięć majątkowych</a:t>
                      </a:r>
                    </a:p>
                  </a:txBody>
                  <a:tcPr marL="91426" marR="91426" marT="45719" marB="45719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816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pl-PL" sz="1300" b="0" dirty="0">
                          <a:solidFill>
                            <a:schemeClr val="tx1"/>
                          </a:solidFill>
                        </a:rPr>
                        <a:t>w tym:</a:t>
                      </a: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just"/>
                      <a:endParaRPr lang="pl-PL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extLst>
                  <a:ext uri="{0D108BD9-81ED-4DB2-BD59-A6C34878D82A}">
                    <a16:rowId xmlns:a16="http://schemas.microsoft.com/office/drawing/2014/main" val="49829200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10,0 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Modernizacja żłobka nr 26 przy ul. Wapowskiego 1 .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8986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0,4 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Budowa ul. Jutrzenki - rozliczenie z deweloperem (Włochy) .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663790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0,4 </a:t>
                      </a:r>
                      <a:r>
                        <a:rPr lang="pl-PL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Zakupy inwestycyjne dla Stołecznego Zarządu Rozbudowy Miasta .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0940556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0,2 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Budowa drogi publicznej w rejonie ul. Jutrzenki, Łopuszańska, Pryzmaty - rozliczenie z deweloperem. 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149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3190066"/>
      </p:ext>
    </p:extLst>
  </p:cSld>
  <p:clrMapOvr>
    <a:masterClrMapping/>
  </p:clrMapOvr>
  <p:transition spd="slow">
    <p:cove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350227" y="2171700"/>
            <a:ext cx="11491546" cy="17738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l-PL" b="1" dirty="0" smtClean="0"/>
              <a:t>Autopoprawka A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do projektu zmiany budżetu</a:t>
            </a:r>
            <a:endParaRPr lang="pl-PL" altLang="pl-PL" sz="3200" dirty="0">
              <a:cs typeface="Arial" charset="0"/>
            </a:endParaRPr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</a:t>
            </a:r>
            <a:r>
              <a:rPr lang="pl-PL" altLang="pl-PL" dirty="0" smtClean="0">
                <a:latin typeface="Arial" charset="0"/>
              </a:rPr>
              <a:t>2023–2050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4"/>
          </p:nvPr>
        </p:nvSpPr>
        <p:spPr>
          <a:xfrm>
            <a:off x="11678920" y="6565264"/>
            <a:ext cx="513080" cy="33591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3932274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19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216000"/>
            <a:ext cx="943915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400" b="1" dirty="0" smtClean="0"/>
              <a:t>Zwiększenie</a:t>
            </a:r>
            <a:r>
              <a:rPr lang="pl-PL" altLang="pl-PL" sz="2400" dirty="0" smtClean="0"/>
              <a:t> </a:t>
            </a:r>
            <a:r>
              <a:rPr lang="pl-PL" altLang="pl-PL" sz="2400" dirty="0"/>
              <a:t>planu </a:t>
            </a:r>
            <a:r>
              <a:rPr lang="pl-PL" altLang="pl-PL" sz="2400" b="1" dirty="0" smtClean="0"/>
              <a:t>dochodów</a:t>
            </a:r>
            <a:r>
              <a:rPr lang="pl-PL" altLang="pl-PL" sz="2400" dirty="0" smtClean="0"/>
              <a:t> </a:t>
            </a:r>
            <a:r>
              <a:rPr lang="pl-PL" altLang="pl-PL" sz="2400" dirty="0"/>
              <a:t>w </a:t>
            </a:r>
            <a:r>
              <a:rPr lang="pl-PL" altLang="pl-PL" sz="2400" dirty="0" smtClean="0"/>
              <a:t>2023 </a:t>
            </a:r>
            <a:r>
              <a:rPr lang="pl-PL" altLang="pl-PL" sz="2400" dirty="0"/>
              <a:t>r. o </a:t>
            </a:r>
            <a:r>
              <a:rPr lang="pl-PL" altLang="pl-PL" sz="2400" b="1" dirty="0" smtClean="0"/>
              <a:t>39,8 </a:t>
            </a:r>
            <a:r>
              <a:rPr lang="pl-PL" altLang="pl-PL" sz="2400" b="1" dirty="0"/>
              <a:t>mln zł</a:t>
            </a:r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</a:t>
            </a:r>
            <a:r>
              <a:rPr lang="pl-PL" altLang="pl-PL" dirty="0" smtClean="0">
                <a:latin typeface="Arial" charset="0"/>
              </a:rPr>
              <a:t>2023–2050</a:t>
            </a:r>
            <a:endParaRPr lang="pl-PL" dirty="0"/>
          </a:p>
        </p:txBody>
      </p:sp>
      <p:sp>
        <p:nvSpPr>
          <p:cNvPr id="10" name="pole tekstowe 13"/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  <a:endParaRPr lang="pl-PL" altLang="pl-PL" sz="16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004351"/>
              </p:ext>
            </p:extLst>
          </p:nvPr>
        </p:nvGraphicFramePr>
        <p:xfrm>
          <a:off x="254964" y="1152000"/>
          <a:ext cx="11700000" cy="42895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0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941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1994">
                <a:tc>
                  <a:txBody>
                    <a:bodyPr/>
                    <a:lstStyle/>
                    <a:p>
                      <a:pPr algn="r"/>
                      <a:r>
                        <a:rPr lang="pl-PL" sz="2000" b="1" baseline="0" dirty="0" smtClean="0">
                          <a:solidFill>
                            <a:srgbClr val="385723"/>
                          </a:solidFill>
                          <a:latin typeface="+mj-lt"/>
                        </a:rPr>
                        <a:t>+39.808.200</a:t>
                      </a:r>
                      <a:r>
                        <a:rPr lang="pl-PL" sz="1600" b="1" baseline="0" dirty="0" smtClean="0">
                          <a:solidFill>
                            <a:srgbClr val="385723"/>
                          </a:solidFill>
                          <a:latin typeface="+mj-lt"/>
                        </a:rPr>
                        <a:t> </a:t>
                      </a:r>
                      <a:r>
                        <a:rPr lang="pl-PL" sz="2000" b="1" baseline="0" dirty="0" smtClean="0">
                          <a:solidFill>
                            <a:srgbClr val="385723"/>
                          </a:solidFill>
                          <a:latin typeface="+mj-lt"/>
                        </a:rPr>
                        <a:t>zł</a:t>
                      </a:r>
                      <a:endParaRPr lang="pl-PL" sz="2000" b="1" dirty="0" smtClean="0">
                        <a:solidFill>
                          <a:srgbClr val="385723"/>
                        </a:solidFill>
                        <a:latin typeface="+mj-lt"/>
                      </a:endParaRPr>
                    </a:p>
                  </a:txBody>
                  <a:tcPr marL="91426" marR="91426" marT="45719" marB="45719" anchor="ctr">
                    <a:solidFill>
                      <a:srgbClr val="EEF7E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Dochody łącznie – główne pozycje:</a:t>
                      </a:r>
                      <a:endParaRPr lang="pl-PL" sz="1600" b="1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B>
                      <a:noFill/>
                    </a:lnB>
                    <a:solidFill>
                      <a:srgbClr val="EEF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88169"/>
                  </a:ext>
                </a:extLst>
              </a:tr>
              <a:tr h="1292534"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 smtClean="0">
                          <a:solidFill>
                            <a:srgbClr val="385723"/>
                          </a:solidFill>
                          <a:latin typeface="+mj-lt"/>
                        </a:rPr>
                        <a:t>+23.498.913 </a:t>
                      </a:r>
                      <a:r>
                        <a:rPr lang="pl-PL" sz="1800" b="1" baseline="0" dirty="0" smtClean="0">
                          <a:solidFill>
                            <a:srgbClr val="385723"/>
                          </a:solidFill>
                          <a:latin typeface="+mj-lt"/>
                        </a:rPr>
                        <a:t>zł</a:t>
                      </a:r>
                      <a:br>
                        <a:rPr lang="pl-PL" sz="1800" b="1" baseline="0" dirty="0" smtClean="0">
                          <a:solidFill>
                            <a:srgbClr val="385723"/>
                          </a:solidFill>
                          <a:latin typeface="+mj-lt"/>
                        </a:rPr>
                      </a:br>
                      <a:r>
                        <a:rPr lang="pl-PL" sz="1400" b="1" baseline="0" dirty="0" smtClean="0">
                          <a:solidFill>
                            <a:srgbClr val="385723"/>
                          </a:solidFill>
                          <a:latin typeface="+mj-lt"/>
                        </a:rPr>
                        <a:t>(per saldo)</a:t>
                      </a:r>
                      <a:endParaRPr lang="pl-PL" sz="1400" b="1" dirty="0" smtClean="0">
                        <a:solidFill>
                          <a:srgbClr val="385723"/>
                        </a:solidFill>
                        <a:latin typeface="+mj-lt"/>
                      </a:endParaRPr>
                    </a:p>
                  </a:txBody>
                  <a:tcPr marL="91426" marR="91426" marT="45719" marB="45719" anchor="ctr"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Środki UE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głównie w związku z przesunięciem środków pomiędzy latami na realizację zadań inwestycyjnych pn. „Budowa II linii metra, wraz z infrastrukturą towarzyszącą i zakupem taboru - etap II - odcinek 3+3” – zwiększenie o 133.665.576 zł (przeniesienie z 2024 r.), „Budowa II linii metra wraz zakupem taboru - etap III” – zmniejszenie o 110.516.856 zł (przeniesienie na 2024 r.).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5871282"/>
                  </a:ext>
                </a:extLst>
              </a:tr>
              <a:tr h="998081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+13.358.334</a:t>
                      </a:r>
                      <a:r>
                        <a:rPr lang="pl-PL" sz="1800" b="1" kern="1200" baseline="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zł</a:t>
                      </a:r>
                      <a:endParaRPr lang="pl-PL" sz="1800" b="1" dirty="0" smtClean="0">
                        <a:solidFill>
                          <a:srgbClr val="385723"/>
                        </a:solidFill>
                        <a:latin typeface="+mj-lt"/>
                      </a:endParaRPr>
                    </a:p>
                  </a:txBody>
                  <a:tcPr marL="91426" marR="91426" marT="45719" marB="45719" anchor="ctr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Fundusz Pomocy 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z przeznaczeniem na kształcenie uczniów będących obywatelami Ukrainy zgodnie z art. 50 ustawy z dnia 12 marca 2022 r. o pomocy obywatelom Ukrainy w związku z konfliktem zbrojnym na terytorium tego państwa.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824346"/>
                  </a:ext>
                </a:extLst>
              </a:tr>
              <a:tr h="998081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+5.799.647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Stołeczny Zarząd Rozbudowy Miasta 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z tytułu zwrotu przez sąd depozytu złożonego w 2022 r. w związku </a:t>
                      </a:r>
                      <a:b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z zatrzymaniem kwoty na poczet zobowiązania wobec podwykonawcy, dotyczącej zadania inwestycyjnego pn. „Budowa Szpitala Południowego”.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9488908"/>
                  </a:ext>
                </a:extLst>
              </a:tr>
              <a:tr h="458886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+3.250.698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Opłaty za zezwolenie na sprzedaż napojów alkoholowych w obrocie hurtowym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1571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961432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303608" y="2619952"/>
            <a:ext cx="11584785" cy="13255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l-PL" b="1" dirty="0"/>
              <a:t>Projekt zmiany budżetu na 2023 rok</a:t>
            </a:r>
            <a:r>
              <a:rPr lang="pl-PL" altLang="pl-PL" b="1" dirty="0">
                <a:cs typeface="Arial" charset="0"/>
              </a:rPr>
              <a:t/>
            </a:r>
            <a:br>
              <a:rPr lang="pl-PL" altLang="pl-PL" b="1" dirty="0">
                <a:cs typeface="Arial" charset="0"/>
              </a:rPr>
            </a:br>
            <a:r>
              <a:rPr lang="pl-PL" altLang="pl-PL" sz="3200" dirty="0">
                <a:cs typeface="Arial" charset="0"/>
              </a:rPr>
              <a:t>na sesję Rady m.st. Warszawy w dn. </a:t>
            </a:r>
            <a:r>
              <a:rPr lang="pl-PL" altLang="pl-PL" sz="3200" dirty="0" smtClean="0">
                <a:cs typeface="Arial" charset="0"/>
              </a:rPr>
              <a:t>5 października </a:t>
            </a:r>
            <a:r>
              <a:rPr lang="pl-PL" altLang="pl-PL" sz="3200" dirty="0">
                <a:cs typeface="Arial" charset="0"/>
              </a:rPr>
              <a:t>2023 r.</a:t>
            </a:r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2023–2050 na sesję Rady m.st. W–wy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4"/>
          </p:nvPr>
        </p:nvSpPr>
        <p:spPr>
          <a:xfrm>
            <a:off x="11678920" y="6565264"/>
            <a:ext cx="513080" cy="33591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363317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20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216000"/>
            <a:ext cx="1118044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400" b="1" dirty="0">
                <a:latin typeface="+mj-lt"/>
              </a:rPr>
              <a:t>Zwiększenie</a:t>
            </a:r>
            <a:r>
              <a:rPr lang="pl-PL" altLang="pl-PL" sz="2400" dirty="0">
                <a:latin typeface="+mj-lt"/>
              </a:rPr>
              <a:t> planu </a:t>
            </a:r>
            <a:r>
              <a:rPr lang="pl-PL" altLang="pl-PL" sz="2400" b="1" dirty="0">
                <a:latin typeface="+mj-lt"/>
              </a:rPr>
              <a:t>wydatków bieżących</a:t>
            </a:r>
            <a:r>
              <a:rPr lang="pl-PL" altLang="pl-PL" sz="2400" dirty="0">
                <a:latin typeface="+mj-lt"/>
              </a:rPr>
              <a:t> w </a:t>
            </a:r>
            <a:r>
              <a:rPr lang="pl-PL" altLang="pl-PL" sz="2400" dirty="0" smtClean="0">
                <a:latin typeface="+mj-lt"/>
              </a:rPr>
              <a:t>2023 </a:t>
            </a:r>
            <a:r>
              <a:rPr lang="pl-PL" altLang="pl-PL" sz="2400" dirty="0">
                <a:latin typeface="+mj-lt"/>
              </a:rPr>
              <a:t>r. o </a:t>
            </a:r>
            <a:r>
              <a:rPr lang="pl-PL" altLang="pl-PL" sz="2400" b="1" dirty="0" smtClean="0">
                <a:latin typeface="+mj-lt"/>
              </a:rPr>
              <a:t>12,2 </a:t>
            </a:r>
            <a:r>
              <a:rPr lang="pl-PL" altLang="pl-PL" sz="2400" b="1" dirty="0">
                <a:latin typeface="+mj-lt"/>
              </a:rPr>
              <a:t>mln zł</a:t>
            </a:r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</a:t>
            </a:r>
            <a:r>
              <a:rPr lang="pl-PL" altLang="pl-PL" dirty="0" smtClean="0">
                <a:latin typeface="Arial" charset="0"/>
              </a:rPr>
              <a:t>2023–2050</a:t>
            </a:r>
            <a:endParaRPr lang="pl-PL" dirty="0"/>
          </a:p>
        </p:txBody>
      </p:sp>
      <p:sp>
        <p:nvSpPr>
          <p:cNvPr id="9" name="pole tekstowe 13"/>
          <p:cNvSpPr txBox="1">
            <a:spLocks noChangeArrowheads="1"/>
          </p:cNvSpPr>
          <p:nvPr/>
        </p:nvSpPr>
        <p:spPr bwMode="auto">
          <a:xfrm>
            <a:off x="1775173" y="684000"/>
            <a:ext cx="86416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600" b="1" dirty="0">
                <a:latin typeface="+mj-lt"/>
              </a:rPr>
              <a:t>CZĘŚĆ </a:t>
            </a:r>
            <a:r>
              <a:rPr lang="pl-PL" altLang="pl-PL" sz="1600" b="1" dirty="0" smtClean="0">
                <a:latin typeface="+mj-lt"/>
              </a:rPr>
              <a:t>DZIELNICOWA:  </a:t>
            </a:r>
            <a:r>
              <a:rPr lang="pl-PL" altLang="pl-PL" sz="2400" b="1" dirty="0" smtClean="0">
                <a:solidFill>
                  <a:srgbClr val="385723"/>
                </a:solidFill>
                <a:latin typeface="+mj-lt"/>
              </a:rPr>
              <a:t>+14,8 </a:t>
            </a:r>
            <a:r>
              <a:rPr lang="pl-PL" altLang="pl-PL" sz="2000" b="1" dirty="0">
                <a:solidFill>
                  <a:srgbClr val="385723"/>
                </a:solidFill>
                <a:latin typeface="+mj-lt"/>
              </a:rPr>
              <a:t>mln zł</a:t>
            </a:r>
          </a:p>
        </p:txBody>
      </p:sp>
      <p:sp>
        <p:nvSpPr>
          <p:cNvPr id="8" name="pole tekstowe 13"/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  <a:endParaRPr lang="pl-PL" altLang="pl-PL" sz="16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638132"/>
              </p:ext>
            </p:extLst>
          </p:nvPr>
        </p:nvGraphicFramePr>
        <p:xfrm>
          <a:off x="246000" y="1413515"/>
          <a:ext cx="11700000" cy="32839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0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941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0584">
                <a:tc>
                  <a:txBody>
                    <a:bodyPr/>
                    <a:lstStyle/>
                    <a:p>
                      <a:pPr algn="r"/>
                      <a:r>
                        <a:rPr lang="pl-PL" sz="2000" b="1" baseline="0" dirty="0" smtClean="0">
                          <a:solidFill>
                            <a:srgbClr val="385723"/>
                          </a:solidFill>
                          <a:latin typeface="+mj-lt"/>
                        </a:rPr>
                        <a:t>+13.768.008</a:t>
                      </a:r>
                      <a:r>
                        <a:rPr lang="pl-PL" sz="1600" b="1" baseline="0" dirty="0" smtClean="0">
                          <a:solidFill>
                            <a:srgbClr val="385723"/>
                          </a:solidFill>
                          <a:latin typeface="+mj-lt"/>
                        </a:rPr>
                        <a:t> </a:t>
                      </a:r>
                      <a:r>
                        <a:rPr lang="pl-PL" sz="2000" b="1" baseline="0" dirty="0" smtClean="0">
                          <a:solidFill>
                            <a:srgbClr val="385723"/>
                          </a:solidFill>
                          <a:latin typeface="+mj-lt"/>
                        </a:rPr>
                        <a:t>zł</a:t>
                      </a:r>
                      <a:endParaRPr lang="pl-PL" sz="2000" b="1" dirty="0" smtClean="0">
                        <a:solidFill>
                          <a:srgbClr val="385723"/>
                        </a:solidFill>
                        <a:latin typeface="+mj-lt"/>
                      </a:endParaRPr>
                    </a:p>
                  </a:txBody>
                  <a:tcPr marL="91426" marR="91426" marT="45719" marB="45719" anchor="ctr">
                    <a:solidFill>
                      <a:srgbClr val="EEF7E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Część dzielnicowa, w tym:</a:t>
                      </a:r>
                      <a:endParaRPr lang="pl-PL" sz="1600" b="1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B>
                      <a:noFill/>
                    </a:lnB>
                    <a:solidFill>
                      <a:srgbClr val="EEF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88169"/>
                  </a:ext>
                </a:extLst>
              </a:tr>
              <a:tr h="2082530"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 smtClean="0">
                          <a:solidFill>
                            <a:srgbClr val="385723"/>
                          </a:solidFill>
                          <a:latin typeface="+mj-lt"/>
                        </a:rPr>
                        <a:t>+13.133.125 </a:t>
                      </a:r>
                      <a:r>
                        <a:rPr lang="pl-PL" sz="1800" b="1" baseline="0" dirty="0" smtClean="0">
                          <a:solidFill>
                            <a:srgbClr val="385723"/>
                          </a:solidFill>
                          <a:latin typeface="+mj-lt"/>
                        </a:rPr>
                        <a:t>zł</a:t>
                      </a:r>
                      <a:br>
                        <a:rPr lang="pl-PL" sz="1800" b="1" baseline="0" dirty="0" smtClean="0">
                          <a:solidFill>
                            <a:srgbClr val="385723"/>
                          </a:solidFill>
                          <a:latin typeface="+mj-lt"/>
                        </a:rPr>
                      </a:br>
                      <a:r>
                        <a:rPr lang="pl-PL" sz="1400" b="1" baseline="0" dirty="0" smtClean="0">
                          <a:solidFill>
                            <a:srgbClr val="385723"/>
                          </a:solidFill>
                          <a:latin typeface="+mj-lt"/>
                        </a:rPr>
                        <a:t>(per saldo)</a:t>
                      </a:r>
                      <a:endParaRPr lang="pl-PL" sz="1800" b="1" dirty="0" smtClean="0">
                        <a:solidFill>
                          <a:srgbClr val="385723"/>
                        </a:solidFill>
                        <a:latin typeface="+mj-lt"/>
                      </a:endParaRPr>
                    </a:p>
                  </a:txBody>
                  <a:tcPr marL="91426" marR="91426" marT="45719" marB="45719" anchor="ctr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pl-PL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Fundusz Pomocy </a:t>
                      </a: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 przeznaczeniem na kształcenie uczniów będących obywatelami Ukrainy zgodnie z art. 50 ustawy z dnia 12 marca 2022 r. o pomocy obywatelom Ukrainy w związku z konfliktem zbrojnym </a:t>
                      </a:r>
                      <a:br>
                        <a:rPr lang="pl-PL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 terytorium tego państwa w dzielnicach: </a:t>
                      </a:r>
                      <a:br>
                        <a:rPr lang="pl-PL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Białołęka (1.690.170 zł), Mokotów (1.445.982 zł), Wola (1.409.874 zł), Ursynów (1.359.908 zł), </a:t>
                      </a:r>
                      <a:br>
                        <a:rPr lang="pl-PL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Śródmieście (1.130.692 zł), Praga-Południe (1.022.077 zł), Ursus (915.049 zł), Ochota (748.771 zł), </a:t>
                      </a:r>
                      <a:br>
                        <a:rPr lang="pl-PL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Targówek (708.501 zł), Bemowo (594.645 zł), Wesoła (474.296 zł), Wilanów (426.523 zł), </a:t>
                      </a:r>
                      <a:br>
                        <a:rPr lang="pl-PL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Wawer (412.629 zł), Włochy (349.442 zł), Bielany (185.882 zł), Rembertów (156.787 zł), Żoliborz (54.616 zł), Praga-Północ (47.281 zł).</a:t>
                      </a:r>
                      <a:endParaRPr lang="pl-PL" sz="1400" b="0" kern="1200" baseline="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5871282"/>
                  </a:ext>
                </a:extLst>
              </a:tr>
              <a:tr h="720876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+634.883 zł</a:t>
                      </a:r>
                      <a:b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4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(per saldo)</a:t>
                      </a:r>
                      <a:endParaRPr lang="pl-PL" sz="1800" b="1" kern="1200" dirty="0" smtClean="0">
                        <a:solidFill>
                          <a:srgbClr val="38572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Pozostałe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zmiany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dotyczą dzielnic: Wilanów (+900.732 zł), Bemowo (+228.443 zł), Mokotów (−199.000 zł), Praga-Południe (−172.792 zł), Ochota (−100.000 zł), Ursus (−22.500 zł).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5493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887682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21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782637" y="551531"/>
            <a:ext cx="10626726" cy="742304"/>
          </a:xfrm>
        </p:spPr>
        <p:txBody>
          <a:bodyPr/>
          <a:lstStyle/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pl-PL" altLang="pl-PL" sz="2400" dirty="0">
                <a:latin typeface="+mj-lt"/>
              </a:rPr>
              <a:t>Zmiany </a:t>
            </a:r>
            <a:r>
              <a:rPr lang="pl-PL" altLang="pl-PL" sz="2400" b="1" dirty="0">
                <a:latin typeface="+mj-lt"/>
              </a:rPr>
              <a:t>wydatków majątkowych</a:t>
            </a:r>
            <a:r>
              <a:rPr lang="pl-PL" altLang="pl-PL" sz="2400" dirty="0">
                <a:latin typeface="+mj-lt"/>
              </a:rPr>
              <a:t> w </a:t>
            </a:r>
            <a:r>
              <a:rPr lang="pl-PL" altLang="pl-PL" sz="2400" dirty="0" smtClean="0">
                <a:latin typeface="+mj-lt"/>
              </a:rPr>
              <a:t>2023 </a:t>
            </a:r>
            <a:r>
              <a:rPr lang="pl-PL" altLang="pl-PL" sz="2400" dirty="0">
                <a:latin typeface="+mj-lt"/>
              </a:rPr>
              <a:t>r.</a:t>
            </a:r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</a:t>
            </a:r>
            <a:r>
              <a:rPr lang="pl-PL" altLang="pl-PL" dirty="0" smtClean="0">
                <a:latin typeface="Arial" charset="0"/>
              </a:rPr>
              <a:t>2023–2050</a:t>
            </a:r>
            <a:endParaRPr lang="pl-PL" dirty="0"/>
          </a:p>
        </p:txBody>
      </p:sp>
      <p:sp>
        <p:nvSpPr>
          <p:cNvPr id="6" name="pole tekstowe 13"/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  <a:endParaRPr lang="pl-PL" altLang="pl-PL" sz="16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759024"/>
              </p:ext>
            </p:extLst>
          </p:nvPr>
        </p:nvGraphicFramePr>
        <p:xfrm>
          <a:off x="1602748" y="1415717"/>
          <a:ext cx="9136970" cy="37377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69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5906">
                  <a:extLst>
                    <a:ext uri="{9D8B030D-6E8A-4147-A177-3AD203B41FA5}">
                      <a16:colId xmlns:a16="http://schemas.microsoft.com/office/drawing/2014/main" val="3752792993"/>
                    </a:ext>
                  </a:extLst>
                </a:gridCol>
                <a:gridCol w="2055906">
                  <a:extLst>
                    <a:ext uri="{9D8B030D-6E8A-4147-A177-3AD203B41FA5}">
                      <a16:colId xmlns:a16="http://schemas.microsoft.com/office/drawing/2014/main" val="1702108344"/>
                    </a:ext>
                  </a:extLst>
                </a:gridCol>
                <a:gridCol w="2055906">
                  <a:extLst>
                    <a:ext uri="{9D8B030D-6E8A-4147-A177-3AD203B41FA5}">
                      <a16:colId xmlns:a16="http://schemas.microsoft.com/office/drawing/2014/main" val="3459496494"/>
                    </a:ext>
                  </a:extLst>
                </a:gridCol>
              </a:tblGrid>
              <a:tr h="325578">
                <a:tc>
                  <a:txBody>
                    <a:bodyPr/>
                    <a:lstStyle/>
                    <a:p>
                      <a:pPr algn="l"/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700" b="0" dirty="0">
                          <a:latin typeface="+mj-lt"/>
                          <a:cs typeface="Calibri" panose="020F0502020204030204" pitchFamily="34" charset="0"/>
                        </a:rPr>
                        <a:t>Projekt zmiany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7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Autopoprawka A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7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809244"/>
                  </a:ext>
                </a:extLst>
              </a:tr>
              <a:tr h="325578">
                <a:tc>
                  <a:txBody>
                    <a:bodyPr/>
                    <a:lstStyle/>
                    <a:p>
                      <a:pPr algn="l"/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400" b="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958204"/>
                  </a:ext>
                </a:extLst>
              </a:tr>
              <a:tr h="606759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Wydatki majątkowe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-351,4</a:t>
                      </a:r>
                      <a:endParaRPr lang="pl-PL" sz="28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+7,9</a:t>
                      </a:r>
                      <a:endParaRPr lang="pl-PL" sz="28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 smtClean="0">
                          <a:latin typeface="+mj-lt"/>
                        </a:rPr>
                        <a:t>4.115</a:t>
                      </a:r>
                      <a:endParaRPr lang="pl-PL" sz="2800" b="1" dirty="0"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491">
                <a:tc gridSpan="2">
                  <a:txBody>
                    <a:bodyPr/>
                    <a:lstStyle/>
                    <a:p>
                      <a:pPr algn="l"/>
                      <a:r>
                        <a:rPr lang="pl-PL" sz="1600" b="0" dirty="0">
                          <a:latin typeface="+mj-lt"/>
                          <a:cs typeface="Calibri" panose="020F0502020204030204" pitchFamily="34" charset="0"/>
                        </a:rPr>
                        <a:t>   z tego: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l-PL" sz="1600" b="0" dirty="0">
                        <a:solidFill>
                          <a:srgbClr val="385723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l-PL" sz="2800" b="1" dirty="0"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6759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  – </a:t>
                      </a:r>
                      <a:r>
                        <a:rPr lang="pl-PL" sz="1800" b="0" dirty="0" err="1">
                          <a:latin typeface="+mj-lt"/>
                          <a:cs typeface="Calibri" panose="020F0502020204030204" pitchFamily="34" charset="0"/>
                        </a:rPr>
                        <a:t>ogólnomiejskie</a:t>
                      </a:r>
                      <a:endParaRPr lang="pl-PL" sz="18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-327,7</a:t>
                      </a:r>
                      <a:endParaRPr lang="pl-PL" sz="28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+38,6</a:t>
                      </a:r>
                      <a:endParaRPr lang="pl-PL" sz="28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2.135</a:t>
                      </a:r>
                      <a:endParaRPr lang="pl-PL" sz="2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6759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  – dzielnicowe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-53,8</a:t>
                      </a:r>
                      <a:endParaRPr lang="pl-PL" sz="28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-30,6</a:t>
                      </a:r>
                      <a:endParaRPr lang="pl-PL" sz="28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1.468</a:t>
                      </a:r>
                      <a:endParaRPr lang="pl-PL" sz="2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6759">
                <a:tc>
                  <a:txBody>
                    <a:bodyPr/>
                    <a:lstStyle/>
                    <a:p>
                      <a:pPr algn="l"/>
                      <a:r>
                        <a:rPr lang="pl-PL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– pozostałe</a:t>
                      </a:r>
                      <a:endParaRPr lang="pl-PL" sz="18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+30,1</a:t>
                      </a:r>
                      <a:endParaRPr lang="pl-PL" sz="28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pl-PL" sz="28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512</a:t>
                      </a:r>
                      <a:endParaRPr lang="pl-PL" sz="2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6756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99411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22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216000"/>
            <a:ext cx="1118044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400" b="1" dirty="0" smtClean="0">
                <a:latin typeface="+mj-lt"/>
              </a:rPr>
              <a:t>Zwiększenie</a:t>
            </a:r>
            <a:r>
              <a:rPr lang="pl-PL" altLang="pl-PL" sz="2400" dirty="0" smtClean="0">
                <a:latin typeface="+mj-lt"/>
              </a:rPr>
              <a:t> </a:t>
            </a:r>
            <a:r>
              <a:rPr lang="pl-PL" altLang="pl-PL" sz="2400" dirty="0">
                <a:latin typeface="+mj-lt"/>
              </a:rPr>
              <a:t>planu </a:t>
            </a:r>
            <a:r>
              <a:rPr lang="pl-PL" altLang="pl-PL" sz="2400" b="1" dirty="0">
                <a:latin typeface="+mj-lt"/>
              </a:rPr>
              <a:t>wydatków </a:t>
            </a:r>
            <a:r>
              <a:rPr lang="pl-PL" altLang="pl-PL" sz="2400" b="1" dirty="0" smtClean="0">
                <a:latin typeface="+mj-lt"/>
              </a:rPr>
              <a:t>majątkowych</a:t>
            </a:r>
            <a:r>
              <a:rPr lang="pl-PL" altLang="pl-PL" sz="2400" dirty="0" smtClean="0">
                <a:latin typeface="+mj-lt"/>
              </a:rPr>
              <a:t> </a:t>
            </a:r>
            <a:r>
              <a:rPr lang="pl-PL" altLang="pl-PL" sz="2400" dirty="0">
                <a:latin typeface="+mj-lt"/>
              </a:rPr>
              <a:t>w </a:t>
            </a:r>
            <a:r>
              <a:rPr lang="pl-PL" altLang="pl-PL" sz="2400" dirty="0" smtClean="0">
                <a:latin typeface="+mj-lt"/>
              </a:rPr>
              <a:t>2023 </a:t>
            </a:r>
            <a:r>
              <a:rPr lang="pl-PL" altLang="pl-PL" sz="2400" dirty="0">
                <a:latin typeface="+mj-lt"/>
              </a:rPr>
              <a:t>r. o </a:t>
            </a:r>
            <a:r>
              <a:rPr lang="pl-PL" altLang="pl-PL" sz="2400" b="1" dirty="0">
                <a:latin typeface="+mj-lt"/>
              </a:rPr>
              <a:t>7</a:t>
            </a:r>
            <a:r>
              <a:rPr lang="pl-PL" altLang="pl-PL" sz="2400" b="1" dirty="0" smtClean="0">
                <a:latin typeface="+mj-lt"/>
              </a:rPr>
              <a:t>,9 </a:t>
            </a:r>
            <a:r>
              <a:rPr lang="pl-PL" altLang="pl-PL" sz="2400" b="1" dirty="0">
                <a:latin typeface="+mj-lt"/>
              </a:rPr>
              <a:t>mln zł</a:t>
            </a:r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</a:t>
            </a:r>
            <a:r>
              <a:rPr lang="pl-PL" altLang="pl-PL" dirty="0" smtClean="0">
                <a:latin typeface="Arial" charset="0"/>
              </a:rPr>
              <a:t>2023–2050</a:t>
            </a:r>
            <a:endParaRPr lang="pl-PL" dirty="0"/>
          </a:p>
        </p:txBody>
      </p:sp>
      <p:sp>
        <p:nvSpPr>
          <p:cNvPr id="9" name="pole tekstowe 13"/>
          <p:cNvSpPr txBox="1">
            <a:spLocks noChangeArrowheads="1"/>
          </p:cNvSpPr>
          <p:nvPr/>
        </p:nvSpPr>
        <p:spPr bwMode="auto">
          <a:xfrm>
            <a:off x="1775173" y="684000"/>
            <a:ext cx="86416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600" b="1" dirty="0">
                <a:latin typeface="+mj-lt"/>
              </a:rPr>
              <a:t>CZĘŚĆ </a:t>
            </a:r>
            <a:r>
              <a:rPr lang="pl-PL" altLang="pl-PL" sz="1600" b="1" dirty="0" smtClean="0">
                <a:latin typeface="+mj-lt"/>
              </a:rPr>
              <a:t>OGÓLNOMIEJSKA:  </a:t>
            </a:r>
            <a:r>
              <a:rPr lang="pl-PL" altLang="pl-PL" sz="2400" b="1" dirty="0" smtClean="0">
                <a:solidFill>
                  <a:srgbClr val="385723"/>
                </a:solidFill>
                <a:latin typeface="+mj-lt"/>
              </a:rPr>
              <a:t>+38,6 </a:t>
            </a:r>
            <a:r>
              <a:rPr lang="pl-PL" altLang="pl-PL" sz="2400" b="1" dirty="0">
                <a:solidFill>
                  <a:srgbClr val="385723"/>
                </a:solidFill>
                <a:latin typeface="+mj-lt"/>
              </a:rPr>
              <a:t>mln zł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/>
          </p:nvPr>
        </p:nvGraphicFramePr>
        <p:xfrm>
          <a:off x="244800" y="1152000"/>
          <a:ext cx="11700000" cy="50764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6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r"/>
                      <a:r>
                        <a:rPr lang="pl-PL" sz="2000" b="1" baseline="0" dirty="0" smtClean="0">
                          <a:solidFill>
                            <a:srgbClr val="385723"/>
                          </a:solidFill>
                          <a:latin typeface="+mj-lt"/>
                        </a:rPr>
                        <a:t>+38.572.068 zł</a:t>
                      </a:r>
                      <a:endParaRPr lang="pl-PL" sz="2000" b="1" dirty="0" smtClean="0">
                        <a:solidFill>
                          <a:srgbClr val="385723"/>
                        </a:solidFill>
                        <a:latin typeface="+mj-lt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EEF7E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Wydatki majątkowe w części </a:t>
                      </a:r>
                      <a:r>
                        <a:rPr lang="pl-PL" sz="1600" b="1" kern="1200" baseline="0" dirty="0" err="1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ogólnomiejskiej</a:t>
                      </a:r>
                      <a:r>
                        <a:rPr lang="pl-PL" sz="16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w tym:</a:t>
                      </a:r>
                      <a:endParaRPr lang="pl-PL" sz="1600" b="1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EEF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Przeniesienia planu wydatków z 2024 r.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4851435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+86.580.000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</a:t>
                      </a:r>
                      <a:r>
                        <a:rPr lang="pl-PL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Płatność z tytułu refundacji wydatków na zakup taboru na potrzeby projektu "Budowa II linii metra, wraz z infrastrukturą towarzyszącą i zakupem taboru - etap II"”</a:t>
                      </a:r>
                      <a:br>
                        <a:rPr lang="pl-PL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(przeniesienie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 2024 r.)</a:t>
                      </a:r>
                      <a:endParaRPr lang="pl-PL" sz="1400" b="1" kern="1200" baseline="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5023431"/>
                  </a:ext>
                </a:extLst>
              </a:tr>
              <a:tr h="324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Przeniesienia planu wydatków z 2023 r. na lata następne w związku ze zmianą harmonogramu realizacji następujących zadań</a:t>
                      </a:r>
                      <a:endParaRPr kumimoji="0" lang="pl-PL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349094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-30.800.000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„Płatność z tytułu refundacji wydatków na zakup taboru na potrzeby projektu "Budowa II linii metra wraz z zakupem taboru - etap III"” </a:t>
                      </a: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pl-PL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(przeniesienie na 2024 r.);</a:t>
                      </a:r>
                      <a:endParaRPr lang="pl-PL" sz="1400" b="0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62555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-7.391.994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„Realizacja wymagań interoperacyjności, mobilności systemów operacyjnych - część III” </a:t>
                      </a: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pl-PL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(przeniesienie na 2025 r.);</a:t>
                      </a:r>
                      <a:endParaRPr lang="pl-PL" sz="1400" b="0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550576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-3.600.000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„Modernizacja infrastruktury komunikacji miejskiej”</a:t>
                      </a: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pl-PL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(przeniesienie na 2024 r.);</a:t>
                      </a:r>
                      <a:endParaRPr lang="pl-PL" sz="1400" b="0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539935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-1.962.134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„Modernizacja terenu przy ul. Wawelskiej 5 - etap II - prace przygotowawcze”</a:t>
                      </a: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pl-PL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(przeniesienie na 2024 r., w tym do zadania pn. „Budowa kortów tenisowych na terenie ośrodka Solec”);</a:t>
                      </a:r>
                      <a:endParaRPr lang="pl-PL" sz="1400" b="0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542051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-1.867.936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„Rozbudowa Katalogu Centralnego Bibliotek Publicznych i integracja z portalem e-usług” </a:t>
                      </a: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pl-PL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(przeniesienie na 2024 r.);</a:t>
                      </a:r>
                      <a:endParaRPr lang="pl-PL" sz="1400" b="0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177784"/>
                  </a:ext>
                </a:extLst>
              </a:tr>
            </a:tbl>
          </a:graphicData>
        </a:graphic>
      </p:graphicFrame>
      <p:sp>
        <p:nvSpPr>
          <p:cNvPr id="8" name="pole tekstowe 13"/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  <a:endParaRPr lang="pl-PL" altLang="pl-PL" sz="16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4615274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23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216000"/>
            <a:ext cx="10531474" cy="74230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</a:pPr>
            <a:r>
              <a:rPr lang="pl-PL" altLang="pl-PL" sz="2400" b="1" dirty="0" smtClean="0">
                <a:latin typeface="+mj-lt"/>
              </a:rPr>
              <a:t>Zwiększenie</a:t>
            </a:r>
            <a:r>
              <a:rPr lang="pl-PL" altLang="pl-PL" sz="2400" dirty="0" smtClean="0">
                <a:latin typeface="+mj-lt"/>
              </a:rPr>
              <a:t> </a:t>
            </a:r>
            <a:r>
              <a:rPr lang="pl-PL" altLang="pl-PL" sz="2400" dirty="0">
                <a:latin typeface="+mj-lt"/>
              </a:rPr>
              <a:t>planu </a:t>
            </a:r>
            <a:r>
              <a:rPr lang="pl-PL" altLang="pl-PL" sz="2400" b="1" dirty="0">
                <a:latin typeface="+mj-lt"/>
              </a:rPr>
              <a:t>wydatków </a:t>
            </a:r>
            <a:r>
              <a:rPr lang="pl-PL" altLang="pl-PL" sz="2400" b="1" dirty="0" smtClean="0">
                <a:latin typeface="+mj-lt"/>
              </a:rPr>
              <a:t>majątkowych</a:t>
            </a:r>
            <a:r>
              <a:rPr lang="pl-PL" altLang="pl-PL" sz="2400" dirty="0" smtClean="0">
                <a:latin typeface="+mj-lt"/>
              </a:rPr>
              <a:t> </a:t>
            </a:r>
            <a:r>
              <a:rPr lang="pl-PL" altLang="pl-PL" sz="2400" dirty="0">
                <a:latin typeface="+mj-lt"/>
              </a:rPr>
              <a:t>w </a:t>
            </a:r>
            <a:r>
              <a:rPr lang="pl-PL" altLang="pl-PL" sz="2400" dirty="0" smtClean="0">
                <a:latin typeface="+mj-lt"/>
              </a:rPr>
              <a:t>2023 </a:t>
            </a:r>
            <a:r>
              <a:rPr lang="pl-PL" altLang="pl-PL" sz="2400" dirty="0">
                <a:latin typeface="+mj-lt"/>
              </a:rPr>
              <a:t>r. o </a:t>
            </a:r>
            <a:r>
              <a:rPr lang="pl-PL" altLang="pl-PL" sz="2400" b="1" dirty="0">
                <a:latin typeface="+mj-lt"/>
              </a:rPr>
              <a:t>7</a:t>
            </a:r>
            <a:r>
              <a:rPr lang="pl-PL" altLang="pl-PL" sz="2400" b="1" dirty="0" smtClean="0">
                <a:latin typeface="+mj-lt"/>
              </a:rPr>
              <a:t>,9 </a:t>
            </a:r>
            <a:r>
              <a:rPr lang="pl-PL" altLang="pl-PL" sz="2400" b="1" dirty="0">
                <a:latin typeface="+mj-lt"/>
              </a:rPr>
              <a:t>mln zł</a:t>
            </a:r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</a:t>
            </a:r>
            <a:r>
              <a:rPr lang="pl-PL" altLang="pl-PL" dirty="0" smtClean="0">
                <a:latin typeface="Arial" charset="0"/>
              </a:rPr>
              <a:t>2023–2050</a:t>
            </a:r>
            <a:endParaRPr lang="pl-PL" dirty="0"/>
          </a:p>
        </p:txBody>
      </p:sp>
      <p:sp>
        <p:nvSpPr>
          <p:cNvPr id="9" name="pole tekstowe 13"/>
          <p:cNvSpPr txBox="1">
            <a:spLocks noChangeArrowheads="1"/>
          </p:cNvSpPr>
          <p:nvPr/>
        </p:nvSpPr>
        <p:spPr bwMode="auto">
          <a:xfrm>
            <a:off x="1775173" y="684000"/>
            <a:ext cx="86416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600" b="1" dirty="0">
                <a:latin typeface="+mj-lt"/>
              </a:rPr>
              <a:t>CZĘŚĆ </a:t>
            </a:r>
            <a:r>
              <a:rPr lang="pl-PL" altLang="pl-PL" sz="1600" b="1" dirty="0" smtClean="0">
                <a:latin typeface="+mj-lt"/>
              </a:rPr>
              <a:t>DZIELNICOWA:  </a:t>
            </a:r>
            <a:r>
              <a:rPr lang="pl-PL" altLang="pl-PL" sz="2400" b="1" dirty="0" smtClean="0">
                <a:solidFill>
                  <a:srgbClr val="C00000"/>
                </a:solidFill>
                <a:latin typeface="+mj-lt"/>
              </a:rPr>
              <a:t>-30,6 </a:t>
            </a:r>
            <a:r>
              <a:rPr lang="pl-PL" altLang="pl-PL" sz="2000" b="1" dirty="0">
                <a:solidFill>
                  <a:srgbClr val="C00000"/>
                </a:solidFill>
                <a:latin typeface="+mj-lt"/>
              </a:rPr>
              <a:t>mln zł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018412"/>
              </p:ext>
            </p:extLst>
          </p:nvPr>
        </p:nvGraphicFramePr>
        <p:xfrm>
          <a:off x="246706" y="1490622"/>
          <a:ext cx="11700000" cy="3962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9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706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9564">
                <a:tc>
                  <a:txBody>
                    <a:bodyPr/>
                    <a:lstStyle/>
                    <a:p>
                      <a:pPr algn="r"/>
                      <a:r>
                        <a:rPr lang="pl-PL" sz="20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-30.630.805 zł</a:t>
                      </a:r>
                      <a:endParaRPr lang="pl-PL" sz="1800" b="1" dirty="0" smtClean="0">
                        <a:solidFill>
                          <a:srgbClr val="C00000"/>
                        </a:solidFill>
                      </a:endParaRPr>
                    </a:p>
                  </a:txBody>
                  <a:tcPr marL="91426" marR="91426" marT="45719" marB="45719" anchor="ctr">
                    <a:solidFill>
                      <a:srgbClr val="FEDD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5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Wydatki majątkowe w części dzielnicowej, z tego:</a:t>
                      </a:r>
                    </a:p>
                  </a:txBody>
                  <a:tcPr marL="91426" marR="91426" marT="45719" marB="45719" anchor="ctr">
                    <a:solidFill>
                      <a:srgbClr val="FEDD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88169"/>
                  </a:ext>
                </a:extLst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98173"/>
              </p:ext>
            </p:extLst>
          </p:nvPr>
        </p:nvGraphicFramePr>
        <p:xfrm>
          <a:off x="246706" y="1850622"/>
          <a:ext cx="5850000" cy="37433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16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-3.005.762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Bemowo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6953984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b="1" i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Białołęka</a:t>
                      </a:r>
                      <a:endParaRPr lang="pl-PL" sz="1400" b="1" i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789361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Bielany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1642534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-15.814.171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Mokotów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6669745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+399.966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dz. Ochota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958369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-10.762.270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Praga–Południe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7581818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Praga–Północ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9878716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Rembertów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4259850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Śródmieście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005195"/>
                  </a:ext>
                </a:extLst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>
            <p:extLst/>
          </p:nvPr>
        </p:nvGraphicFramePr>
        <p:xfrm>
          <a:off x="6096706" y="1850622"/>
          <a:ext cx="5850000" cy="37433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166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3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-82.102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Targówek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6940361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-225.176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Ursus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7807684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Ursynów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5297735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+744.426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Wawer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4442302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Wesoła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4788209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-3.685.716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Wilanów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9283230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Włochy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26187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Wola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8481906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+1.800.000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Żoliborz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6274245"/>
                  </a:ext>
                </a:extLst>
              </a:tr>
            </a:tbl>
          </a:graphicData>
        </a:graphic>
      </p:graphicFrame>
      <p:sp>
        <p:nvSpPr>
          <p:cNvPr id="10" name="pole tekstowe 13"/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  <a:endParaRPr lang="pl-PL" altLang="pl-PL" sz="16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6809584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350227" y="1438276"/>
            <a:ext cx="11491546" cy="288607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l-PL" b="1" dirty="0" smtClean="0"/>
              <a:t>Autopoprawka A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do projektu zmiany </a:t>
            </a:r>
            <a:br>
              <a:rPr lang="pl-PL" dirty="0" smtClean="0"/>
            </a:br>
            <a:r>
              <a:rPr lang="pl-PL" dirty="0" smtClean="0"/>
              <a:t>Wieloletniej Prognozy Finansowej</a:t>
            </a:r>
            <a:endParaRPr lang="pl-PL" altLang="pl-PL" sz="3200" dirty="0">
              <a:cs typeface="Arial" charset="0"/>
            </a:endParaRPr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</a:t>
            </a:r>
            <a:r>
              <a:rPr lang="pl-PL" altLang="pl-PL" dirty="0" smtClean="0">
                <a:latin typeface="Arial" charset="0"/>
              </a:rPr>
              <a:t>2023–2050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4"/>
          </p:nvPr>
        </p:nvSpPr>
        <p:spPr>
          <a:xfrm>
            <a:off x="11678920" y="6565264"/>
            <a:ext cx="513080" cy="33591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4933631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25</a:t>
            </a:fld>
            <a:endParaRPr lang="pl-PL" dirty="0"/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</a:t>
            </a:r>
            <a:r>
              <a:rPr lang="pl-PL" altLang="pl-PL" dirty="0" smtClean="0">
                <a:latin typeface="Arial" charset="0"/>
              </a:rPr>
              <a:t>2023–2050</a:t>
            </a:r>
            <a:endParaRPr lang="pl-PL" dirty="0"/>
          </a:p>
        </p:txBody>
      </p:sp>
      <p:sp>
        <p:nvSpPr>
          <p:cNvPr id="9" name="Tytuł 2"/>
          <p:cNvSpPr>
            <a:spLocks noGrp="1"/>
          </p:cNvSpPr>
          <p:nvPr>
            <p:ph type="title"/>
          </p:nvPr>
        </p:nvSpPr>
        <p:spPr>
          <a:xfrm>
            <a:off x="320697" y="504000"/>
            <a:ext cx="11537928" cy="945036"/>
          </a:xfrm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altLang="pl-PL" sz="2400" dirty="0">
                <a:latin typeface="+mj-lt"/>
              </a:rPr>
              <a:t>Wieloletnia Prognoza </a:t>
            </a:r>
            <a:r>
              <a:rPr lang="pl-PL" altLang="pl-PL" sz="2400" dirty="0" smtClean="0">
                <a:latin typeface="+mj-lt"/>
              </a:rPr>
              <a:t>Finansowa </a:t>
            </a:r>
            <a:br>
              <a:rPr lang="pl-PL" altLang="pl-PL" sz="2400" dirty="0" smtClean="0">
                <a:latin typeface="+mj-lt"/>
              </a:rPr>
            </a:br>
            <a:r>
              <a:rPr lang="pl-PL" altLang="pl-PL" sz="2400" b="1" dirty="0" smtClean="0">
                <a:latin typeface="+mj-lt"/>
              </a:rPr>
              <a:t>Zmiany w prognozie wydatków majątkowych</a:t>
            </a:r>
            <a:endParaRPr lang="pl-PL" altLang="pl-PL" sz="2400" b="1" dirty="0">
              <a:latin typeface="+mj-lt"/>
            </a:endParaRPr>
          </a:p>
        </p:txBody>
      </p:sp>
      <p:sp>
        <p:nvSpPr>
          <p:cNvPr id="6" name="pole tekstowe 13"/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  <a:endParaRPr lang="pl-PL" altLang="pl-PL" sz="16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382790"/>
              </p:ext>
            </p:extLst>
          </p:nvPr>
        </p:nvGraphicFramePr>
        <p:xfrm>
          <a:off x="1247772" y="1643419"/>
          <a:ext cx="9658352" cy="33611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25890">
                  <a:extLst>
                    <a:ext uri="{9D8B030D-6E8A-4147-A177-3AD203B41FA5}">
                      <a16:colId xmlns:a16="http://schemas.microsoft.com/office/drawing/2014/main" val="3288171132"/>
                    </a:ext>
                  </a:extLst>
                </a:gridCol>
                <a:gridCol w="13720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2077">
                  <a:extLst>
                    <a:ext uri="{9D8B030D-6E8A-4147-A177-3AD203B41FA5}">
                      <a16:colId xmlns:a16="http://schemas.microsoft.com/office/drawing/2014/main" val="3393036705"/>
                    </a:ext>
                  </a:extLst>
                </a:gridCol>
                <a:gridCol w="1372077">
                  <a:extLst>
                    <a:ext uri="{9D8B030D-6E8A-4147-A177-3AD203B41FA5}">
                      <a16:colId xmlns:a16="http://schemas.microsoft.com/office/drawing/2014/main" val="785722401"/>
                    </a:ext>
                  </a:extLst>
                </a:gridCol>
                <a:gridCol w="1372077">
                  <a:extLst>
                    <a:ext uri="{9D8B030D-6E8A-4147-A177-3AD203B41FA5}">
                      <a16:colId xmlns:a16="http://schemas.microsoft.com/office/drawing/2014/main" val="1778449290"/>
                    </a:ext>
                  </a:extLst>
                </a:gridCol>
                <a:gridCol w="1372077">
                  <a:extLst>
                    <a:ext uri="{9D8B030D-6E8A-4147-A177-3AD203B41FA5}">
                      <a16:colId xmlns:a16="http://schemas.microsoft.com/office/drawing/2014/main" val="3828342496"/>
                    </a:ext>
                  </a:extLst>
                </a:gridCol>
                <a:gridCol w="1372077">
                  <a:extLst>
                    <a:ext uri="{9D8B030D-6E8A-4147-A177-3AD203B41FA5}">
                      <a16:colId xmlns:a16="http://schemas.microsoft.com/office/drawing/2014/main" val="3422950535"/>
                    </a:ext>
                  </a:extLst>
                </a:gridCol>
              </a:tblGrid>
              <a:tr h="826286">
                <a:tc>
                  <a:txBody>
                    <a:bodyPr/>
                    <a:lstStyle/>
                    <a:p>
                      <a:pPr algn="ctr"/>
                      <a:endParaRPr lang="pl-PL" sz="20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2023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2024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2025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2026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2027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Łącznie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585">
                <a:tc gridSpan="7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Projekt</a:t>
                      </a:r>
                      <a:r>
                        <a:rPr lang="pl-PL" sz="2000" b="0" baseline="0" dirty="0">
                          <a:latin typeface="+mj-lt"/>
                          <a:cs typeface="Calibri" panose="020F0502020204030204" pitchFamily="34" charset="0"/>
                        </a:rPr>
                        <a:t> zmiany</a:t>
                      </a:r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-351,4</a:t>
                      </a:r>
                      <a:endParaRPr lang="pl-PL" sz="2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+266,5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+88,7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+17,9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10,0</a:t>
                      </a:r>
                      <a:endParaRPr lang="pl-PL" sz="2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+11,7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Autopop</a:t>
                      </a:r>
                      <a:r>
                        <a:rPr lang="pl-PL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br>
                        <a:rPr lang="pl-PL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lang="pl-PL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pl-PL" sz="20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rawka</a:t>
                      </a:r>
                      <a:r>
                        <a:rPr lang="pl-PL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A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+7,9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-42,2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+35,3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+6,8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pl-PL" sz="22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+7,8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395083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4.115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3.404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2.630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2.223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1.791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14.162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664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619120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26</a:t>
            </a:fld>
            <a:endParaRPr lang="pl-PL" dirty="0"/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</a:t>
            </a:r>
            <a:r>
              <a:rPr lang="pl-PL" altLang="pl-PL" dirty="0" smtClean="0">
                <a:latin typeface="Arial" charset="0"/>
              </a:rPr>
              <a:t>2023–2050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600567"/>
              </p:ext>
            </p:extLst>
          </p:nvPr>
        </p:nvGraphicFramePr>
        <p:xfrm>
          <a:off x="696000" y="1079999"/>
          <a:ext cx="10804047" cy="35332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9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000">
                  <a:extLst>
                    <a:ext uri="{9D8B030D-6E8A-4147-A177-3AD203B41FA5}">
                      <a16:colId xmlns:a16="http://schemas.microsoft.com/office/drawing/2014/main" val="2293524519"/>
                    </a:ext>
                  </a:extLst>
                </a:gridCol>
                <a:gridCol w="6948000">
                  <a:extLst>
                    <a:ext uri="{9D8B030D-6E8A-4147-A177-3AD203B41FA5}">
                      <a16:colId xmlns:a16="http://schemas.microsoft.com/office/drawing/2014/main" val="3460433117"/>
                    </a:ext>
                  </a:extLst>
                </a:gridCol>
                <a:gridCol w="1510786">
                  <a:extLst>
                    <a:ext uri="{9D8B030D-6E8A-4147-A177-3AD203B41FA5}">
                      <a16:colId xmlns:a16="http://schemas.microsoft.com/office/drawing/2014/main" val="1071488265"/>
                    </a:ext>
                  </a:extLst>
                </a:gridCol>
              </a:tblGrid>
              <a:tr h="636532"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91426" marR="91426" marT="45719" marB="45719"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pl-PL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zwiększeń</a:t>
                      </a:r>
                      <a:r>
                        <a:rPr lang="pl-PL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limitów przedsięwzięć majątkowych</a:t>
                      </a:r>
                      <a:endParaRPr lang="pl-PL" sz="18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833">
                <a:tc>
                  <a:txBody>
                    <a:bodyPr/>
                    <a:lstStyle/>
                    <a:p>
                      <a:pPr algn="r"/>
                      <a:endParaRPr lang="pl-PL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pl-PL" sz="1300" b="0" dirty="0" smtClean="0">
                          <a:solidFill>
                            <a:schemeClr val="tx1"/>
                          </a:solidFill>
                        </a:rPr>
                        <a:t>w tym:</a:t>
                      </a:r>
                      <a:endParaRPr lang="pl-PL" sz="13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just"/>
                      <a:endParaRPr lang="pl-PL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do kwoty</a:t>
                      </a:r>
                      <a:endParaRPr lang="pl-PL" sz="1400" dirty="0"/>
                    </a:p>
                  </a:txBody>
                  <a:tcPr marL="91426" marR="91426" marT="45719" marB="45719" anchor="ctr"/>
                </a:tc>
                <a:extLst>
                  <a:ext uri="{0D108BD9-81ED-4DB2-BD59-A6C34878D82A}">
                    <a16:rowId xmlns:a16="http://schemas.microsoft.com/office/drawing/2014/main" val="498292005"/>
                  </a:ext>
                </a:extLst>
              </a:tr>
              <a:tr h="624730">
                <a:tc>
                  <a:txBody>
                    <a:bodyPr/>
                    <a:lstStyle/>
                    <a:p>
                      <a:pPr algn="r"/>
                      <a:endParaRPr lang="pl-PL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+9,5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Wniesienie wkładów do spółek TBS w związku z realizacją budownictwa społecznego i programu rewitalizacji.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124,3 mln zł</a:t>
                      </a:r>
                      <a:endParaRPr lang="pl-PL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898659"/>
                  </a:ext>
                </a:extLst>
              </a:tr>
              <a:tr h="624730">
                <a:tc>
                  <a:txBody>
                    <a:bodyPr/>
                    <a:lstStyle/>
                    <a:p>
                      <a:pPr algn="r"/>
                      <a:endParaRPr lang="pl-PL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+2,1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Termomodernizacja budynku Szkoły Podstawowej nr 70 z Oddziałami Integracyjnymi przy ul. Bruna 11 (Mokotów).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4,1 mln zł</a:t>
                      </a:r>
                      <a:endParaRPr lang="pl-PL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6637905"/>
                  </a:ext>
                </a:extLst>
              </a:tr>
              <a:tr h="62473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+1,0 mln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Budowa kortów tenisowych na terenie ośrodka Solec.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2,8 mln zł</a:t>
                      </a:r>
                      <a:endParaRPr lang="pl-PL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0940556"/>
                  </a:ext>
                </a:extLst>
              </a:tr>
              <a:tr h="624730">
                <a:tc>
                  <a:txBody>
                    <a:bodyPr/>
                    <a:lstStyle/>
                    <a:p>
                      <a:pPr algn="r"/>
                      <a:endParaRPr lang="pl-PL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+0,8 mln 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zł</a:t>
                      </a:r>
                      <a:endParaRPr lang="pl-PL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Przebudowa ul. Kondratowicza.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24,6 mln zł</a:t>
                      </a:r>
                      <a:endParaRPr lang="pl-PL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149788"/>
                  </a:ext>
                </a:extLst>
              </a:tr>
            </a:tbl>
          </a:graphicData>
        </a:graphic>
      </p:graphicFrame>
      <p:sp>
        <p:nvSpPr>
          <p:cNvPr id="8" name="pole tekstowe 13"/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  <a:endParaRPr lang="pl-PL" altLang="pl-PL" sz="16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9" name="Tytuł 2"/>
          <p:cNvSpPr txBox="1">
            <a:spLocks/>
          </p:cNvSpPr>
          <p:nvPr/>
        </p:nvSpPr>
        <p:spPr>
          <a:xfrm>
            <a:off x="432000" y="216000"/>
            <a:ext cx="6975475" cy="74230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800" dirty="0" smtClean="0">
                <a:latin typeface="+mj-lt"/>
              </a:rPr>
              <a:t>Wydatki majątkowe</a:t>
            </a:r>
            <a:endParaRPr lang="pl-PL" altLang="pl-PL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1957213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27</a:t>
            </a:fld>
            <a:endParaRPr lang="pl-PL" dirty="0"/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</a:t>
            </a:r>
            <a:r>
              <a:rPr lang="pl-PL" altLang="pl-PL" dirty="0" smtClean="0">
                <a:latin typeface="Arial" charset="0"/>
              </a:rPr>
              <a:t>2023–2050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355364"/>
              </p:ext>
            </p:extLst>
          </p:nvPr>
        </p:nvGraphicFramePr>
        <p:xfrm>
          <a:off x="696000" y="1079999"/>
          <a:ext cx="10804047" cy="3892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9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000">
                  <a:extLst>
                    <a:ext uri="{9D8B030D-6E8A-4147-A177-3AD203B41FA5}">
                      <a16:colId xmlns:a16="http://schemas.microsoft.com/office/drawing/2014/main" val="2293524519"/>
                    </a:ext>
                  </a:extLst>
                </a:gridCol>
                <a:gridCol w="6948000">
                  <a:extLst>
                    <a:ext uri="{9D8B030D-6E8A-4147-A177-3AD203B41FA5}">
                      <a16:colId xmlns:a16="http://schemas.microsoft.com/office/drawing/2014/main" val="3460433117"/>
                    </a:ext>
                  </a:extLst>
                </a:gridCol>
                <a:gridCol w="1510786">
                  <a:extLst>
                    <a:ext uri="{9D8B030D-6E8A-4147-A177-3AD203B41FA5}">
                      <a16:colId xmlns:a16="http://schemas.microsoft.com/office/drawing/2014/main" val="1071488265"/>
                    </a:ext>
                  </a:extLst>
                </a:gridCol>
              </a:tblGrid>
              <a:tr h="776348"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91426" marR="91426" marT="45719" marB="45719"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pl-PL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zmniejszeń</a:t>
                      </a:r>
                      <a:r>
                        <a:rPr lang="pl-PL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limitów przedsięwzięć majątkowych</a:t>
                      </a:r>
                      <a:endParaRPr lang="pl-PL" sz="18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5218">
                <a:tc>
                  <a:txBody>
                    <a:bodyPr/>
                    <a:lstStyle/>
                    <a:p>
                      <a:pPr algn="r"/>
                      <a:endParaRPr lang="pl-PL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pl-PL" sz="1300" b="0" dirty="0" smtClean="0">
                          <a:solidFill>
                            <a:schemeClr val="tx1"/>
                          </a:solidFill>
                        </a:rPr>
                        <a:t>w tym:</a:t>
                      </a:r>
                      <a:endParaRPr lang="pl-PL" sz="13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just"/>
                      <a:endParaRPr lang="pl-PL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do kwoty</a:t>
                      </a:r>
                      <a:endParaRPr lang="pl-PL" sz="1400" dirty="0"/>
                    </a:p>
                  </a:txBody>
                  <a:tcPr marL="91426" marR="91426" marT="45719" marB="45719" anchor="ctr"/>
                </a:tc>
                <a:extLst>
                  <a:ext uri="{0D108BD9-81ED-4DB2-BD59-A6C34878D82A}">
                    <a16:rowId xmlns:a16="http://schemas.microsoft.com/office/drawing/2014/main" val="498292005"/>
                  </a:ext>
                </a:extLst>
              </a:tr>
              <a:tr h="582262">
                <a:tc>
                  <a:txBody>
                    <a:bodyPr/>
                    <a:lstStyle/>
                    <a:p>
                      <a:pPr algn="r"/>
                      <a:endParaRPr lang="pl-PL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-9,5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Budowa budynków komunalnych na terenie m.st. Warszawy</a:t>
                      </a:r>
                      <a:b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(przeniesienie środków na część zakresu rzeczowego do przedsięwzięcia </a:t>
                      </a:r>
                      <a:b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„Wniesienie wkładów do spółek TBS w związku z realizacją budownictwa społecznego i programu rewitalizacji”)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17,9 mln zł</a:t>
                      </a:r>
                      <a:endParaRPr lang="pl-PL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898659"/>
                  </a:ext>
                </a:extLst>
              </a:tr>
              <a:tr h="582262">
                <a:tc>
                  <a:txBody>
                    <a:bodyPr/>
                    <a:lstStyle/>
                    <a:p>
                      <a:pPr algn="r"/>
                      <a:endParaRPr lang="pl-PL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-3,4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Panele fotowoltaiczne na dachach budynków miejskich.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34,7 mln zł</a:t>
                      </a:r>
                      <a:endParaRPr lang="pl-PL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6637905"/>
                  </a:ext>
                </a:extLst>
              </a:tr>
              <a:tr h="582262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-2,1 mln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 rozwoju infrastruktury lokalnej.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628,5 mln zł</a:t>
                      </a:r>
                      <a:endParaRPr lang="pl-PL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0940556"/>
                  </a:ext>
                </a:extLst>
              </a:tr>
              <a:tr h="582262">
                <a:tc>
                  <a:txBody>
                    <a:bodyPr/>
                    <a:lstStyle/>
                    <a:p>
                      <a:pPr algn="r"/>
                      <a:endParaRPr lang="pl-PL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-1,7 mln 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zł</a:t>
                      </a:r>
                      <a:endParaRPr lang="pl-PL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 modernizacji infrastruktury miejskiej.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117,9 mln zł</a:t>
                      </a:r>
                      <a:endParaRPr lang="pl-PL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149788"/>
                  </a:ext>
                </a:extLst>
              </a:tr>
            </a:tbl>
          </a:graphicData>
        </a:graphic>
      </p:graphicFrame>
      <p:sp>
        <p:nvSpPr>
          <p:cNvPr id="8" name="pole tekstowe 13"/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  <a:endParaRPr lang="pl-PL" altLang="pl-PL" sz="16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9" name="Tytuł 2"/>
          <p:cNvSpPr txBox="1">
            <a:spLocks/>
          </p:cNvSpPr>
          <p:nvPr/>
        </p:nvSpPr>
        <p:spPr>
          <a:xfrm>
            <a:off x="432000" y="216000"/>
            <a:ext cx="6975475" cy="74230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800" dirty="0" smtClean="0">
                <a:latin typeface="+mj-lt"/>
              </a:rPr>
              <a:t>Wydatki majątkowe</a:t>
            </a:r>
            <a:endParaRPr lang="pl-PL" altLang="pl-PL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841183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28</a:t>
            </a:fld>
            <a:endParaRPr lang="pl-PL" dirty="0"/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</a:t>
            </a:r>
            <a:r>
              <a:rPr lang="pl-PL" altLang="pl-PL" dirty="0" smtClean="0">
                <a:latin typeface="Arial" charset="0"/>
              </a:rPr>
              <a:t>2023–2050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820560"/>
              </p:ext>
            </p:extLst>
          </p:nvPr>
        </p:nvGraphicFramePr>
        <p:xfrm>
          <a:off x="696000" y="1080000"/>
          <a:ext cx="10804047" cy="44960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9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000">
                  <a:extLst>
                    <a:ext uri="{9D8B030D-6E8A-4147-A177-3AD203B41FA5}">
                      <a16:colId xmlns:a16="http://schemas.microsoft.com/office/drawing/2014/main" val="2293524519"/>
                    </a:ext>
                  </a:extLst>
                </a:gridCol>
                <a:gridCol w="6948000">
                  <a:extLst>
                    <a:ext uri="{9D8B030D-6E8A-4147-A177-3AD203B41FA5}">
                      <a16:colId xmlns:a16="http://schemas.microsoft.com/office/drawing/2014/main" val="3460433117"/>
                    </a:ext>
                  </a:extLst>
                </a:gridCol>
                <a:gridCol w="1510786">
                  <a:extLst>
                    <a:ext uri="{9D8B030D-6E8A-4147-A177-3AD203B41FA5}">
                      <a16:colId xmlns:a16="http://schemas.microsoft.com/office/drawing/2014/main" val="1071488265"/>
                    </a:ext>
                  </a:extLst>
                </a:gridCol>
              </a:tblGrid>
              <a:tr h="569222"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 smtClean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91426" marR="91426" marT="45719" marB="45719"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pl-PL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zmiany harmonogramów </a:t>
                      </a:r>
                      <a:r>
                        <a:rPr lang="pl-PL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finansowania i realizacji przedsięwzięć majątkowych</a:t>
                      </a:r>
                      <a:endParaRPr lang="pl-PL" sz="18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5764">
                <a:tc>
                  <a:txBody>
                    <a:bodyPr/>
                    <a:lstStyle/>
                    <a:p>
                      <a:pPr algn="r"/>
                      <a:endParaRPr lang="pl-PL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pl-PL" sz="1300" b="0" dirty="0" smtClean="0">
                          <a:solidFill>
                            <a:schemeClr val="tx1"/>
                          </a:solidFill>
                        </a:rPr>
                        <a:t>w tym:</a:t>
                      </a:r>
                      <a:endParaRPr lang="pl-PL" sz="13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just"/>
                      <a:endParaRPr lang="pl-PL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do kwoty</a:t>
                      </a:r>
                      <a:endParaRPr lang="pl-PL" sz="1400" dirty="0"/>
                    </a:p>
                  </a:txBody>
                  <a:tcPr marL="91426" marR="91426" marT="45719" marB="45719" anchor="ctr"/>
                </a:tc>
                <a:extLst>
                  <a:ext uri="{0D108BD9-81ED-4DB2-BD59-A6C34878D82A}">
                    <a16:rowId xmlns:a16="http://schemas.microsoft.com/office/drawing/2014/main" val="498292005"/>
                  </a:ext>
                </a:extLst>
              </a:tr>
              <a:tr h="714212">
                <a:tc>
                  <a:txBody>
                    <a:bodyPr/>
                    <a:lstStyle/>
                    <a:p>
                      <a:pPr algn="r"/>
                      <a:endParaRPr lang="pl-PL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±86,6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Płatność z tytułu refundacji wydatków na zakup taboru na potrzeby projektu "Budowa II linii metra, wraz z infrastrukturą towarzyszącą i zakupem taboru - etap II" – przeniesienie z 2024 r. na 2023 r.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224,3 mln zł</a:t>
                      </a:r>
                      <a:endParaRPr lang="pl-PL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898659"/>
                  </a:ext>
                </a:extLst>
              </a:tr>
              <a:tr h="714212">
                <a:tc>
                  <a:txBody>
                    <a:bodyPr/>
                    <a:lstStyle/>
                    <a:p>
                      <a:pPr algn="r"/>
                      <a:endParaRPr lang="pl-PL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±30,8 mln zł</a:t>
                      </a:r>
                      <a:endParaRPr kumimoji="0" lang="pl-PL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Engram Warsaw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Płatność z tytułu refundacji wydatków na zakup taboru na potrzeby projektu "Budowa II linii metra wraz z zakupem taboru - etap III" </a:t>
                      </a:r>
                      <a:b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przeniesienie z 2023 r. na 2024 r.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81,0 mln zł</a:t>
                      </a:r>
                      <a:endParaRPr lang="pl-PL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6637905"/>
                  </a:ext>
                </a:extLst>
              </a:tr>
              <a:tr h="714212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±12,0 mln zł</a:t>
                      </a:r>
                      <a:endParaRPr kumimoji="0" lang="pl-PL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Engram Warsaw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Budowa siedziby Młodzieżowego Domu Kultury i Domu Kultury Śródmieście </a:t>
                      </a:r>
                      <a:b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przy ul. Twardej 8/12 </a:t>
                      </a:r>
                      <a:b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przeniesienie z 2024 r. na lata 2025-2026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136,0 mln zł</a:t>
                      </a:r>
                      <a:endParaRPr lang="pl-PL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0940556"/>
                  </a:ext>
                </a:extLst>
              </a:tr>
              <a:tr h="714212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±8,1 mln zł</a:t>
                      </a:r>
                      <a:endParaRPr kumimoji="0" lang="pl-PL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Engram Warsaw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Wykup nieruchomości przy ul. Dolnej 6 i ul. Dolnej 8 </a:t>
                      </a:r>
                      <a:b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przeniesienie z 2023 r. na 2025 r.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8,1 mln zł</a:t>
                      </a:r>
                      <a:endParaRPr lang="pl-PL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6420111"/>
                  </a:ext>
                </a:extLst>
              </a:tr>
              <a:tr h="714212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±7,4 mln zł</a:t>
                      </a:r>
                      <a:endParaRPr kumimoji="0" lang="pl-PL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Engram Warsaw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Realizacja wymagań interoperacyjności, mobilności systemów operacyjnych </a:t>
                      </a:r>
                      <a:b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część III – przeniesienie z 2023 r. na 2025 r.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19,8 mln zł</a:t>
                      </a:r>
                      <a:endParaRPr lang="pl-PL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7775123"/>
                  </a:ext>
                </a:extLst>
              </a:tr>
            </a:tbl>
          </a:graphicData>
        </a:graphic>
      </p:graphicFrame>
      <p:sp>
        <p:nvSpPr>
          <p:cNvPr id="8" name="pole tekstowe 13"/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  <a:endParaRPr lang="pl-PL" altLang="pl-PL" sz="16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9" name="Tytuł 2"/>
          <p:cNvSpPr txBox="1">
            <a:spLocks/>
          </p:cNvSpPr>
          <p:nvPr/>
        </p:nvSpPr>
        <p:spPr>
          <a:xfrm>
            <a:off x="432000" y="216000"/>
            <a:ext cx="6975475" cy="74230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800" dirty="0" smtClean="0">
                <a:latin typeface="+mj-lt"/>
              </a:rPr>
              <a:t>Wydatki majątkowe</a:t>
            </a:r>
            <a:endParaRPr lang="pl-PL" altLang="pl-PL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6266897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29</a:t>
            </a:fld>
            <a:endParaRPr lang="pl-PL" dirty="0"/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</a:t>
            </a:r>
            <a:r>
              <a:rPr lang="pl-PL" altLang="pl-PL" dirty="0" smtClean="0">
                <a:latin typeface="Arial" charset="0"/>
              </a:rPr>
              <a:t>2023–2050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36465"/>
              </p:ext>
            </p:extLst>
          </p:nvPr>
        </p:nvGraphicFramePr>
        <p:xfrm>
          <a:off x="696000" y="1080000"/>
          <a:ext cx="10516568" cy="44243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1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000">
                  <a:extLst>
                    <a:ext uri="{9D8B030D-6E8A-4147-A177-3AD203B41FA5}">
                      <a16:colId xmlns:a16="http://schemas.microsoft.com/office/drawing/2014/main" val="2293524519"/>
                    </a:ext>
                  </a:extLst>
                </a:gridCol>
                <a:gridCol w="8059215">
                  <a:extLst>
                    <a:ext uri="{9D8B030D-6E8A-4147-A177-3AD203B41FA5}">
                      <a16:colId xmlns:a16="http://schemas.microsoft.com/office/drawing/2014/main" val="3460433117"/>
                    </a:ext>
                  </a:extLst>
                </a:gridCol>
              </a:tblGrid>
              <a:tr h="823130"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91426" marR="91426" marT="45719" marB="45719" anchor="ctr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pl-PL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nowych</a:t>
                      </a:r>
                      <a:r>
                        <a:rPr lang="pl-PL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przedsięwzięć majątkowych</a:t>
                      </a:r>
                      <a:endParaRPr lang="pl-PL" sz="18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458">
                <a:tc>
                  <a:txBody>
                    <a:bodyPr/>
                    <a:lstStyle/>
                    <a:p>
                      <a:pPr algn="r"/>
                      <a:endParaRPr lang="pl-PL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pl-PL" sz="1300" b="0" dirty="0" smtClean="0">
                          <a:solidFill>
                            <a:schemeClr val="tx1"/>
                          </a:solidFill>
                        </a:rPr>
                        <a:t>w tym:</a:t>
                      </a:r>
                      <a:endParaRPr lang="pl-PL" sz="13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just"/>
                      <a:endParaRPr lang="pl-PL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extLst>
                  <a:ext uri="{0D108BD9-81ED-4DB2-BD59-A6C34878D82A}">
                    <a16:rowId xmlns:a16="http://schemas.microsoft.com/office/drawing/2014/main" val="498292005"/>
                  </a:ext>
                </a:extLst>
              </a:tr>
              <a:tr h="617348">
                <a:tc>
                  <a:txBody>
                    <a:bodyPr/>
                    <a:lstStyle/>
                    <a:p>
                      <a:pPr algn="r"/>
                      <a:endParaRPr lang="pl-PL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3,6 </a:t>
                      </a: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Modernizacja układu zasilania średniego (SN) i budowa farmy fotowoltaicznej z podłączeniem do sieci wewnętrznej w Miejskim Ogrodzie Zoologicznym im. Antoniny i Jana Żabińskich.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898659"/>
                  </a:ext>
                </a:extLst>
              </a:tr>
              <a:tr h="617348">
                <a:tc>
                  <a:txBody>
                    <a:bodyPr/>
                    <a:lstStyle/>
                    <a:p>
                      <a:pPr algn="r"/>
                      <a:endParaRPr lang="pl-PL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1,7 </a:t>
                      </a: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Budowa ciągu dróg łączącego planowany węzeł Janickiego (trasa ekspresowa S7) ze    skrzyżowaniem ulic Jana Kazimierza i K. Szymanowskiego w Izabelinie – prace przygotowawcze.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6637905"/>
                  </a:ext>
                </a:extLst>
              </a:tr>
              <a:tr h="617348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1,1 mln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Modernizacja i rozbudowa Ośrodka Rehabilitacji Krajowych Ptaków Chronionych Ptasi Azyl przy Miejskim Ogrodzie Zoologicznym im. Antoniny i Jana Żabińskich.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0940556"/>
                  </a:ext>
                </a:extLst>
              </a:tr>
              <a:tr h="617348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0,5 mln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Modernizacja pomieszczeń strefy mokrej pływalni przy ul. Wiertniczej 26A </a:t>
                      </a:r>
                      <a:b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(Centrum Sportu Wilanów)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4857379"/>
                  </a:ext>
                </a:extLst>
              </a:tr>
              <a:tr h="617348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0,3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Modernizacja Ośrodka Warszawskiego Pałacu Młodzieży w Pieczarkach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1311858"/>
                  </a:ext>
                </a:extLst>
              </a:tr>
            </a:tbl>
          </a:graphicData>
        </a:graphic>
      </p:graphicFrame>
      <p:sp>
        <p:nvSpPr>
          <p:cNvPr id="8" name="pole tekstowe 13"/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  <a:endParaRPr lang="pl-PL" altLang="pl-PL" sz="16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9" name="Tytuł 2"/>
          <p:cNvSpPr txBox="1">
            <a:spLocks/>
          </p:cNvSpPr>
          <p:nvPr/>
        </p:nvSpPr>
        <p:spPr>
          <a:xfrm>
            <a:off x="432000" y="216000"/>
            <a:ext cx="6975475" cy="74230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800" dirty="0" smtClean="0">
                <a:latin typeface="+mj-lt"/>
              </a:rPr>
              <a:t>Wydatki majątkowe</a:t>
            </a:r>
            <a:endParaRPr lang="pl-PL" altLang="pl-PL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38322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72000"/>
            <a:ext cx="10008499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400" b="1" dirty="0">
                <a:latin typeface="+mj-lt"/>
              </a:rPr>
              <a:t>Zmiana głównych parametrów budżetowych w 2023 r.</a:t>
            </a:r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2023–2050 na sesję Rady m.st. W–wy</a:t>
            </a:r>
            <a:endParaRPr lang="pl-PL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315088"/>
              </p:ext>
            </p:extLst>
          </p:nvPr>
        </p:nvGraphicFramePr>
        <p:xfrm>
          <a:off x="2316000" y="1072620"/>
          <a:ext cx="7560000" cy="49858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702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9591">
                  <a:extLst>
                    <a:ext uri="{9D8B030D-6E8A-4147-A177-3AD203B41FA5}">
                      <a16:colId xmlns:a16="http://schemas.microsoft.com/office/drawing/2014/main" val="2530149875"/>
                    </a:ext>
                  </a:extLst>
                </a:gridCol>
                <a:gridCol w="2280191">
                  <a:extLst>
                    <a:ext uri="{9D8B030D-6E8A-4147-A177-3AD203B41FA5}">
                      <a16:colId xmlns:a16="http://schemas.microsoft.com/office/drawing/2014/main" val="3459496494"/>
                    </a:ext>
                  </a:extLst>
                </a:gridCol>
              </a:tblGrid>
              <a:tr h="603311">
                <a:tc>
                  <a:txBody>
                    <a:bodyPr/>
                    <a:lstStyle/>
                    <a:p>
                      <a:pPr algn="l"/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Projekt zmiany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809244"/>
                  </a:ext>
                </a:extLst>
              </a:tr>
              <a:tr h="373483">
                <a:tc>
                  <a:txBody>
                    <a:bodyPr/>
                    <a:lstStyle/>
                    <a:p>
                      <a:pPr algn="l"/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400" b="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958204"/>
                  </a:ext>
                </a:extLst>
              </a:tr>
              <a:tr h="571892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Dochody ogółem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+189,8</a:t>
                      </a:r>
                      <a:endParaRPr lang="pl-PL" sz="28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 smtClean="0">
                          <a:latin typeface="+mj-lt"/>
                        </a:rPr>
                        <a:t>21.043</a:t>
                      </a:r>
                      <a:endParaRPr lang="pl-PL" sz="2800" b="1" dirty="0"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892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Wydatki ogółem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-194,6</a:t>
                      </a:r>
                      <a:endParaRPr lang="pl-PL" sz="28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 smtClean="0">
                          <a:latin typeface="+mj-lt"/>
                        </a:rPr>
                        <a:t>25.506</a:t>
                      </a:r>
                      <a:endParaRPr lang="pl-PL" sz="2800" b="1" dirty="0"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8397">
                <a:tc gridSpan="2">
                  <a:txBody>
                    <a:bodyPr/>
                    <a:lstStyle/>
                    <a:p>
                      <a:pPr algn="l"/>
                      <a:r>
                        <a:rPr lang="pl-PL" sz="1600" b="0" dirty="0">
                          <a:latin typeface="+mj-lt"/>
                          <a:cs typeface="Calibri" panose="020F0502020204030204" pitchFamily="34" charset="0"/>
                        </a:rPr>
                        <a:t>   z tego: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l-PL" sz="2800" b="1" dirty="0"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892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     – wydatki bieżące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+156,8</a:t>
                      </a:r>
                      <a:endParaRPr lang="pl-PL" sz="28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 smtClean="0">
                          <a:latin typeface="+mj-lt"/>
                        </a:rPr>
                        <a:t>21.400</a:t>
                      </a:r>
                      <a:endParaRPr lang="pl-PL" sz="2800" b="1" dirty="0"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1892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     – wydatki majątkowe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dirty="0" smtClean="0">
                          <a:solidFill>
                            <a:srgbClr val="C00000"/>
                          </a:solidFill>
                          <a:latin typeface="+mj-lt"/>
                          <a:cs typeface="Calibri" panose="020F0502020204030204" pitchFamily="34" charset="0"/>
                        </a:rPr>
                        <a:t>-351,4</a:t>
                      </a:r>
                      <a:endParaRPr lang="pl-PL" sz="2800" b="1" dirty="0">
                        <a:solidFill>
                          <a:srgbClr val="C000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 smtClean="0">
                          <a:latin typeface="+mj-lt"/>
                        </a:rPr>
                        <a:t>4.107</a:t>
                      </a:r>
                      <a:endParaRPr lang="pl-PL" sz="2800" b="1" dirty="0"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1892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Wynik budżetu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+384,3</a:t>
                      </a:r>
                      <a:endParaRPr lang="pl-PL" sz="28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-4.464</a:t>
                      </a:r>
                      <a:endParaRPr lang="pl-PL" sz="2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1892">
                <a:tc gridSpan="3">
                  <a:txBody>
                    <a:bodyPr/>
                    <a:lstStyle/>
                    <a:p>
                      <a:pPr algn="l"/>
                      <a:endParaRPr lang="pl-PL" sz="12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l-PL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13561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848553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703118" y="1162050"/>
            <a:ext cx="10515600" cy="3829050"/>
          </a:xfrm>
          <a:prstGeom prst="rect">
            <a:avLst/>
          </a:prstGeom>
        </p:spPr>
        <p:txBody>
          <a:bodyPr/>
          <a:lstStyle/>
          <a:p>
            <a:r>
              <a:rPr lang="pl-PL" b="1" dirty="0"/>
              <a:t>Podsumowanie</a:t>
            </a:r>
            <a:r>
              <a:rPr lang="pl-PL" dirty="0"/>
              <a:t> </a:t>
            </a:r>
            <a:br>
              <a:rPr lang="pl-PL" dirty="0"/>
            </a:br>
            <a:endParaRPr lang="pl-PL" dirty="0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2023–2050 na sesję Rady m.st. W–wy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4"/>
          </p:nvPr>
        </p:nvSpPr>
        <p:spPr>
          <a:xfrm>
            <a:off x="11678920" y="6565264"/>
            <a:ext cx="513080" cy="33591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0225483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31</a:t>
            </a:fld>
            <a:endParaRPr lang="pl-PL" dirty="0"/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2023–2050 na sesję Rady m.st. W–wy</a:t>
            </a:r>
            <a:endParaRPr lang="pl-PL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857943"/>
              </p:ext>
            </p:extLst>
          </p:nvPr>
        </p:nvGraphicFramePr>
        <p:xfrm>
          <a:off x="634460" y="1570582"/>
          <a:ext cx="10445916" cy="33611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7664">
                  <a:extLst>
                    <a:ext uri="{9D8B030D-6E8A-4147-A177-3AD203B41FA5}">
                      <a16:colId xmlns:a16="http://schemas.microsoft.com/office/drawing/2014/main" val="3288171132"/>
                    </a:ext>
                  </a:extLst>
                </a:gridCol>
                <a:gridCol w="14730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3042">
                  <a:extLst>
                    <a:ext uri="{9D8B030D-6E8A-4147-A177-3AD203B41FA5}">
                      <a16:colId xmlns:a16="http://schemas.microsoft.com/office/drawing/2014/main" val="3393036705"/>
                    </a:ext>
                  </a:extLst>
                </a:gridCol>
                <a:gridCol w="1473042">
                  <a:extLst>
                    <a:ext uri="{9D8B030D-6E8A-4147-A177-3AD203B41FA5}">
                      <a16:colId xmlns:a16="http://schemas.microsoft.com/office/drawing/2014/main" val="785722401"/>
                    </a:ext>
                  </a:extLst>
                </a:gridCol>
                <a:gridCol w="1473042">
                  <a:extLst>
                    <a:ext uri="{9D8B030D-6E8A-4147-A177-3AD203B41FA5}">
                      <a16:colId xmlns:a16="http://schemas.microsoft.com/office/drawing/2014/main" val="1778449290"/>
                    </a:ext>
                  </a:extLst>
                </a:gridCol>
                <a:gridCol w="1473042">
                  <a:extLst>
                    <a:ext uri="{9D8B030D-6E8A-4147-A177-3AD203B41FA5}">
                      <a16:colId xmlns:a16="http://schemas.microsoft.com/office/drawing/2014/main" val="2059041665"/>
                    </a:ext>
                  </a:extLst>
                </a:gridCol>
                <a:gridCol w="1473042">
                  <a:extLst>
                    <a:ext uri="{9D8B030D-6E8A-4147-A177-3AD203B41FA5}">
                      <a16:colId xmlns:a16="http://schemas.microsoft.com/office/drawing/2014/main" val="3422950535"/>
                    </a:ext>
                  </a:extLst>
                </a:gridCol>
              </a:tblGrid>
              <a:tr h="826286">
                <a:tc>
                  <a:txBody>
                    <a:bodyPr/>
                    <a:lstStyle/>
                    <a:p>
                      <a:pPr algn="ctr"/>
                      <a:endParaRPr lang="pl-PL" sz="20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2023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2024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2025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2026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2027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Łącznie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585">
                <a:tc gridSpan="7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Projekt</a:t>
                      </a:r>
                      <a:r>
                        <a:rPr lang="pl-PL" sz="1800" b="0" baseline="0" dirty="0">
                          <a:latin typeface="+mj-lt"/>
                          <a:cs typeface="Calibri" panose="020F0502020204030204" pitchFamily="34" charset="0"/>
                        </a:rPr>
                        <a:t> zmiany</a:t>
                      </a:r>
                      <a:endParaRPr lang="pl-PL" sz="18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+384,3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-283,6</a:t>
                      </a:r>
                      <a:endParaRPr lang="pl-PL" sz="2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-94,1</a:t>
                      </a:r>
                      <a:endParaRPr lang="pl-PL" sz="2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-17,5</a:t>
                      </a:r>
                      <a:endParaRPr lang="pl-PL" sz="2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</a:t>
                      </a:r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10,0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-0,9</a:t>
                      </a:r>
                      <a:endParaRPr lang="pl-PL" sz="20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 err="1" smtClean="0">
                          <a:latin typeface="+mj-lt"/>
                          <a:cs typeface="Calibri" panose="020F0502020204030204" pitchFamily="34" charset="0"/>
                        </a:rPr>
                        <a:t>Autopop</a:t>
                      </a:r>
                      <a:r>
                        <a:rPr lang="pl-PL" sz="1800" b="0" dirty="0" smtClean="0">
                          <a:latin typeface="+mj-lt"/>
                          <a:cs typeface="Calibri" panose="020F0502020204030204" pitchFamily="34" charset="0"/>
                        </a:rPr>
                        <a:t>-</a:t>
                      </a:r>
                      <a:br>
                        <a:rPr lang="pl-PL" sz="1800" b="0" dirty="0" smtClean="0">
                          <a:latin typeface="+mj-lt"/>
                          <a:cs typeface="Calibri" panose="020F0502020204030204" pitchFamily="34" charset="0"/>
                        </a:rPr>
                      </a:br>
                      <a:r>
                        <a:rPr lang="pl-PL" sz="1800" b="0" dirty="0" smtClean="0">
                          <a:latin typeface="+mj-lt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pl-PL" sz="1800" b="0" dirty="0" err="1" smtClean="0">
                          <a:latin typeface="+mj-lt"/>
                          <a:cs typeface="Calibri" panose="020F0502020204030204" pitchFamily="34" charset="0"/>
                        </a:rPr>
                        <a:t>rawka</a:t>
                      </a:r>
                      <a:r>
                        <a:rPr lang="pl-PL" sz="1800" b="0" dirty="0" smtClean="0">
                          <a:latin typeface="+mj-lt"/>
                          <a:cs typeface="Calibri" panose="020F0502020204030204" pitchFamily="34" charset="0"/>
                        </a:rPr>
                        <a:t> A</a:t>
                      </a:r>
                      <a:endParaRPr lang="pl-PL" sz="18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+19,7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+23,0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-21,3</a:t>
                      </a:r>
                      <a:endParaRPr lang="pl-PL" sz="2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-6,7</a:t>
                      </a:r>
                      <a:endParaRPr lang="pl-PL" sz="2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pl-PL" sz="22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+14,6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100408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-4.441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-3.631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-733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-823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+148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  <a:t>-9.480</a:t>
                      </a:r>
                      <a:endParaRPr lang="pl-PL" sz="20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664253"/>
                  </a:ext>
                </a:extLst>
              </a:tr>
            </a:tbl>
          </a:graphicData>
        </a:graphic>
      </p:graphicFrame>
      <p:sp>
        <p:nvSpPr>
          <p:cNvPr id="9" name="Tytuł 2"/>
          <p:cNvSpPr>
            <a:spLocks noGrp="1"/>
          </p:cNvSpPr>
          <p:nvPr>
            <p:ph type="title"/>
          </p:nvPr>
        </p:nvSpPr>
        <p:spPr>
          <a:xfrm>
            <a:off x="320697" y="229340"/>
            <a:ext cx="11537928" cy="945036"/>
          </a:xfrm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altLang="pl-PL" sz="2400" dirty="0">
                <a:latin typeface="+mj-lt"/>
              </a:rPr>
              <a:t>Wieloletnia Prognoza Finansowa </a:t>
            </a:r>
            <a:br>
              <a:rPr lang="pl-PL" altLang="pl-PL" sz="2400" dirty="0">
                <a:latin typeface="+mj-lt"/>
              </a:rPr>
            </a:br>
            <a:r>
              <a:rPr lang="pl-PL" altLang="pl-PL" sz="2400" b="1" dirty="0"/>
              <a:t>Zmiany w prognozie wyniku budżetu</a:t>
            </a:r>
            <a:endParaRPr lang="pl-PL" altLang="pl-PL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71588731"/>
      </p:ext>
    </p:extLst>
  </p:cSld>
  <p:clrMapOvr>
    <a:masterClrMapping/>
  </p:clrMapOvr>
  <p:transition spd="slow">
    <p:cover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32</a:t>
            </a:fld>
            <a:endParaRPr lang="pl-PL" dirty="0"/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2023–2050 na sesję Rady m.st. W–wy</a:t>
            </a:r>
            <a:endParaRPr lang="pl-PL" dirty="0"/>
          </a:p>
        </p:txBody>
      </p:sp>
      <p:sp>
        <p:nvSpPr>
          <p:cNvPr id="9" name="Tytuł 2"/>
          <p:cNvSpPr>
            <a:spLocks noGrp="1"/>
          </p:cNvSpPr>
          <p:nvPr>
            <p:ph type="title"/>
          </p:nvPr>
        </p:nvSpPr>
        <p:spPr>
          <a:xfrm>
            <a:off x="320697" y="133606"/>
            <a:ext cx="11537928" cy="945036"/>
          </a:xfrm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altLang="pl-PL" sz="2400" dirty="0">
                <a:latin typeface="+mj-lt"/>
              </a:rPr>
              <a:t>Wieloletnia Prognoza Finansowa </a:t>
            </a:r>
            <a:br>
              <a:rPr lang="pl-PL" altLang="pl-PL" sz="2400" dirty="0">
                <a:latin typeface="+mj-lt"/>
              </a:rPr>
            </a:br>
            <a:r>
              <a:rPr lang="pl-PL" altLang="pl-PL" sz="2400" b="1" dirty="0">
                <a:latin typeface="+mj-lt"/>
              </a:rPr>
              <a:t>Zmiany w programie kredytowym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755240"/>
              </p:ext>
            </p:extLst>
          </p:nvPr>
        </p:nvGraphicFramePr>
        <p:xfrm>
          <a:off x="635849" y="1064923"/>
          <a:ext cx="10799998" cy="31458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85567">
                  <a:extLst>
                    <a:ext uri="{9D8B030D-6E8A-4147-A177-3AD203B41FA5}">
                      <a16:colId xmlns:a16="http://schemas.microsoft.com/office/drawing/2014/main" val="3288171132"/>
                    </a:ext>
                  </a:extLst>
                </a:gridCol>
                <a:gridCol w="1463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3885">
                  <a:extLst>
                    <a:ext uri="{9D8B030D-6E8A-4147-A177-3AD203B41FA5}">
                      <a16:colId xmlns:a16="http://schemas.microsoft.com/office/drawing/2014/main" val="3393036705"/>
                    </a:ext>
                  </a:extLst>
                </a:gridCol>
                <a:gridCol w="1463885">
                  <a:extLst>
                    <a:ext uri="{9D8B030D-6E8A-4147-A177-3AD203B41FA5}">
                      <a16:colId xmlns:a16="http://schemas.microsoft.com/office/drawing/2014/main" val="785722401"/>
                    </a:ext>
                  </a:extLst>
                </a:gridCol>
                <a:gridCol w="1463885">
                  <a:extLst>
                    <a:ext uri="{9D8B030D-6E8A-4147-A177-3AD203B41FA5}">
                      <a16:colId xmlns:a16="http://schemas.microsoft.com/office/drawing/2014/main" val="1778449290"/>
                    </a:ext>
                  </a:extLst>
                </a:gridCol>
                <a:gridCol w="1463885">
                  <a:extLst>
                    <a:ext uri="{9D8B030D-6E8A-4147-A177-3AD203B41FA5}">
                      <a16:colId xmlns:a16="http://schemas.microsoft.com/office/drawing/2014/main" val="3828342496"/>
                    </a:ext>
                  </a:extLst>
                </a:gridCol>
                <a:gridCol w="1695006">
                  <a:extLst>
                    <a:ext uri="{9D8B030D-6E8A-4147-A177-3AD203B41FA5}">
                      <a16:colId xmlns:a16="http://schemas.microsoft.com/office/drawing/2014/main" val="3422950535"/>
                    </a:ext>
                  </a:extLst>
                </a:gridCol>
              </a:tblGrid>
              <a:tr h="739451">
                <a:tc>
                  <a:txBody>
                    <a:bodyPr/>
                    <a:lstStyle/>
                    <a:p>
                      <a:pPr algn="ctr"/>
                      <a:endParaRPr lang="pl-PL" sz="20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2023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2024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2025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2026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2027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Łącznie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924">
                <a:tc gridSpan="7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5106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Projekt</a:t>
                      </a:r>
                      <a:r>
                        <a:rPr lang="pl-PL" sz="2000" b="0" baseline="0" dirty="0">
                          <a:latin typeface="+mj-lt"/>
                          <a:cs typeface="Calibri" panose="020F0502020204030204" pitchFamily="34" charset="0"/>
                        </a:rPr>
                        <a:t> zmiany</a:t>
                      </a:r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-383,4</a:t>
                      </a:r>
                      <a:endParaRPr lang="pl-PL" sz="2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+282,3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+93,6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+17,5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10,0</a:t>
                      </a:r>
                      <a:endParaRPr lang="pl-PL" sz="2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pl-PL" sz="22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51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Autopop</a:t>
                      </a:r>
                      <a:r>
                        <a:rPr lang="pl-PL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br>
                        <a:rPr lang="pl-PL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lang="pl-PL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pl-PL" sz="20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rawka</a:t>
                      </a:r>
                      <a:r>
                        <a:rPr lang="pl-PL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A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-8,2</a:t>
                      </a:r>
                      <a:endParaRPr lang="pl-PL" sz="2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-19,9</a:t>
                      </a:r>
                      <a:endParaRPr lang="pl-PL" sz="2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+21,3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+6,7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pl-PL" sz="22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pl-PL" sz="22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994388"/>
                  </a:ext>
                </a:extLst>
              </a:tr>
              <a:tr h="665219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 smtClean="0">
                          <a:latin typeface="+mj-lt"/>
                          <a:cs typeface="Calibri" panose="020F0502020204030204" pitchFamily="34" charset="0"/>
                        </a:rPr>
                        <a:t>Po </a:t>
                      </a:r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896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3.744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1.199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1.233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288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7.361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664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0235865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4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72000"/>
            <a:ext cx="943915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400" b="1" dirty="0"/>
              <a:t>Zwiększenie</a:t>
            </a:r>
            <a:r>
              <a:rPr lang="pl-PL" altLang="pl-PL" sz="2400" dirty="0"/>
              <a:t> planu </a:t>
            </a:r>
            <a:r>
              <a:rPr lang="pl-PL" altLang="pl-PL" sz="2400" b="1" dirty="0"/>
              <a:t>dochodów</a:t>
            </a:r>
            <a:r>
              <a:rPr lang="pl-PL" altLang="pl-PL" sz="2400" dirty="0"/>
              <a:t> w 2023 r. o </a:t>
            </a:r>
            <a:r>
              <a:rPr lang="pl-PL" altLang="pl-PL" sz="2400" b="1" dirty="0" smtClean="0"/>
              <a:t>189,8 </a:t>
            </a:r>
            <a:r>
              <a:rPr lang="pl-PL" altLang="pl-PL" sz="2400" b="1" dirty="0"/>
              <a:t>mln zł</a:t>
            </a:r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2023–2050 na sesję Rady m.st. W–wy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640812"/>
              </p:ext>
            </p:extLst>
          </p:nvPr>
        </p:nvGraphicFramePr>
        <p:xfrm>
          <a:off x="235460" y="1318304"/>
          <a:ext cx="11700000" cy="42138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9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706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r"/>
                      <a:r>
                        <a:rPr lang="pl-PL" sz="2000" b="1" baseline="0" dirty="0" smtClean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  <a:t>+117.527.738 </a:t>
                      </a:r>
                      <a:r>
                        <a:rPr lang="pl-PL" sz="2000" b="1" baseline="0" dirty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  <a:t>zł</a:t>
                      </a:r>
                      <a:endParaRPr lang="pl-PL" sz="2000" b="1" dirty="0">
                        <a:solidFill>
                          <a:srgbClr val="385723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EFF8E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Część </a:t>
                      </a:r>
                      <a:r>
                        <a:rPr lang="pl-PL" sz="1600" b="1" kern="1200" baseline="0" dirty="0" err="1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ogólnomiejska</a:t>
                      </a:r>
                      <a:r>
                        <a:rPr lang="pl-PL" sz="16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 – główne pozycje:</a:t>
                      </a:r>
                      <a:endParaRPr lang="pl-PL" sz="1600" b="1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EFF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 smtClean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  <a:t>+61.000.000 </a:t>
                      </a:r>
                      <a:r>
                        <a:rPr lang="pl-PL" sz="1800" b="1" baseline="0" dirty="0" smtClean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  <a:t>zł</a:t>
                      </a:r>
                      <a:endParaRPr lang="pl-PL" sz="1100" b="1" dirty="0">
                        <a:solidFill>
                          <a:srgbClr val="385723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400" b="1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Podatek od czynności cywilnoprawnych (PCC) </a:t>
                      </a:r>
                      <a:r>
                        <a:rPr lang="pl-PL" sz="1400" b="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od osób prawnych w związku z wyższym przewidywanym wykonaniem w wyniku większej liczby transakcji na rynku wtórnym nieruchomości.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25582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+59.000.000 </a:t>
                      </a:r>
                      <a:r>
                        <a:rPr lang="pl-PL" sz="1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400" b="1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Podatek od nieruchomości </a:t>
                      </a:r>
                      <a:r>
                        <a:rPr lang="pl-PL" sz="1400" b="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m.in. w wyniku korekt deklaracji zwiększających podatek w rezultacie prowadzonych czynności administracyjnych urzędu.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487220"/>
                  </a:ext>
                </a:extLst>
              </a:tr>
              <a:tr h="1224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+13.971.829 </a:t>
                      </a:r>
                      <a:r>
                        <a:rPr lang="pl-PL" sz="1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400" b="1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Fundusz Przeciwdziałania COVID-19 </a:t>
                      </a:r>
                      <a:r>
                        <a:rPr lang="pl-PL" sz="1400" b="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w związku z przeniesieniem z 2024 r. środków z Rządowego Funduszu Polski Ład: Program Inwestycji Strategicznych przeznaczonych na realizację zadania pn. „Budowa i wyposażenie 9-oddziałowego przedszkola będącego częścią zespołu szkolno-przedszkolnego przy ul. Gilarskiej w Warszawie wraz z zagospodarowaniem terenu”.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416958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+7.331.990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400" b="1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Część oświatowa subwencji ogólnej</a:t>
                      </a:r>
                      <a:r>
                        <a:rPr lang="pl-PL" sz="1400" b="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z jednoczesnym zwiększeniem planu wydatków na edukację.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898087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+6.799.124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400" b="1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Fundusz Dopłat </a:t>
                      </a:r>
                      <a:r>
                        <a:rPr lang="pl-PL" sz="1400" b="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z przeznaczeniem na realizację inwestycji w ramach Programu budownictwa społecznego i modernizacji budynków.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5256304"/>
                  </a:ext>
                </a:extLst>
              </a:tr>
            </a:tbl>
          </a:graphicData>
        </a:graphic>
      </p:graphicFrame>
      <p:sp>
        <p:nvSpPr>
          <p:cNvPr id="9" name="pole tekstowe 13"/>
          <p:cNvSpPr txBox="1">
            <a:spLocks noChangeArrowheads="1"/>
          </p:cNvSpPr>
          <p:nvPr/>
        </p:nvSpPr>
        <p:spPr bwMode="auto">
          <a:xfrm>
            <a:off x="1764633" y="719436"/>
            <a:ext cx="86416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600" b="1" dirty="0">
                <a:latin typeface="+mj-lt"/>
              </a:rPr>
              <a:t>CZĘŚĆ OGÓLNOMIEJSKA:  </a:t>
            </a:r>
            <a:r>
              <a:rPr lang="pl-PL" altLang="pl-PL" sz="2400" b="1" dirty="0" smtClean="0">
                <a:solidFill>
                  <a:srgbClr val="385723"/>
                </a:solidFill>
                <a:latin typeface="+mj-lt"/>
              </a:rPr>
              <a:t>+117,5 </a:t>
            </a:r>
            <a:r>
              <a:rPr lang="pl-PL" altLang="pl-PL" sz="2000" b="1" dirty="0">
                <a:solidFill>
                  <a:srgbClr val="385723"/>
                </a:solidFill>
                <a:latin typeface="+mj-lt"/>
              </a:rPr>
              <a:t>mln zł</a:t>
            </a:r>
          </a:p>
        </p:txBody>
      </p:sp>
    </p:spTree>
    <p:extLst>
      <p:ext uri="{BB962C8B-B14F-4D97-AF65-F5344CB8AC3E}">
        <p14:creationId xmlns:p14="http://schemas.microsoft.com/office/powerpoint/2010/main" val="169847269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5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72000"/>
            <a:ext cx="943915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400" b="1" dirty="0"/>
              <a:t>Zwiększenie</a:t>
            </a:r>
            <a:r>
              <a:rPr lang="pl-PL" altLang="pl-PL" sz="2400" dirty="0"/>
              <a:t> planu </a:t>
            </a:r>
            <a:r>
              <a:rPr lang="pl-PL" altLang="pl-PL" sz="2400" b="1" dirty="0"/>
              <a:t>dochodów</a:t>
            </a:r>
            <a:r>
              <a:rPr lang="pl-PL" altLang="pl-PL" sz="2400" dirty="0"/>
              <a:t> w 2023 r. o </a:t>
            </a:r>
            <a:r>
              <a:rPr lang="pl-PL" altLang="pl-PL" sz="2400" b="1" dirty="0" smtClean="0"/>
              <a:t>189,8 </a:t>
            </a:r>
            <a:r>
              <a:rPr lang="pl-PL" altLang="pl-PL" sz="2400" b="1" dirty="0"/>
              <a:t>mln zł</a:t>
            </a:r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2023–2050 na sesję Rady m.st. W–wy</a:t>
            </a:r>
            <a:endParaRPr lang="pl-PL" dirty="0"/>
          </a:p>
        </p:txBody>
      </p:sp>
      <p:sp>
        <p:nvSpPr>
          <p:cNvPr id="9" name="pole tekstowe 13"/>
          <p:cNvSpPr txBox="1">
            <a:spLocks noChangeArrowheads="1"/>
          </p:cNvSpPr>
          <p:nvPr/>
        </p:nvSpPr>
        <p:spPr bwMode="auto">
          <a:xfrm>
            <a:off x="1764000" y="576000"/>
            <a:ext cx="86416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600" b="1" dirty="0">
                <a:latin typeface="+mj-lt"/>
              </a:rPr>
              <a:t>CZĘŚĆ DZIELNICOWA:  </a:t>
            </a:r>
            <a:r>
              <a:rPr lang="pl-PL" altLang="pl-PL" sz="2400" b="1" dirty="0" smtClean="0">
                <a:solidFill>
                  <a:srgbClr val="385723"/>
                </a:solidFill>
                <a:latin typeface="+mj-lt"/>
              </a:rPr>
              <a:t>+72,2 </a:t>
            </a:r>
            <a:r>
              <a:rPr lang="pl-PL" altLang="pl-PL" sz="2000" b="1" dirty="0">
                <a:solidFill>
                  <a:srgbClr val="385723"/>
                </a:solidFill>
                <a:latin typeface="+mj-lt"/>
              </a:rPr>
              <a:t>mln zł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633851"/>
              </p:ext>
            </p:extLst>
          </p:nvPr>
        </p:nvGraphicFramePr>
        <p:xfrm>
          <a:off x="234827" y="1034995"/>
          <a:ext cx="11700000" cy="54498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9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70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350">
                <a:tc>
                  <a:txBody>
                    <a:bodyPr/>
                    <a:lstStyle/>
                    <a:p>
                      <a:pPr algn="r"/>
                      <a:r>
                        <a:rPr lang="pl-PL" sz="2000" b="1" baseline="0" dirty="0" smtClean="0">
                          <a:solidFill>
                            <a:srgbClr val="385723"/>
                          </a:solidFill>
                        </a:rPr>
                        <a:t>+72.224.024</a:t>
                      </a:r>
                      <a:r>
                        <a:rPr lang="pl-PL" sz="1600" b="1" baseline="0" dirty="0" smtClean="0">
                          <a:solidFill>
                            <a:srgbClr val="385723"/>
                          </a:solidFill>
                        </a:rPr>
                        <a:t> </a:t>
                      </a:r>
                      <a:r>
                        <a:rPr lang="pl-PL" sz="2000" b="1" baseline="0" dirty="0">
                          <a:solidFill>
                            <a:srgbClr val="385723"/>
                          </a:solidFill>
                        </a:rPr>
                        <a:t>zł</a:t>
                      </a:r>
                      <a:endParaRPr lang="pl-PL" sz="2000" b="1" dirty="0">
                        <a:solidFill>
                          <a:srgbClr val="385723"/>
                        </a:solidFill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C8E6B4">
                        <a:alpha val="2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Część </a:t>
                      </a:r>
                      <a:r>
                        <a:rPr lang="pl-PL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dzielnicowa – główne pozycje:</a:t>
                      </a:r>
                      <a:endParaRPr lang="pl-PL" sz="16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EFF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4036"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 smtClean="0">
                          <a:solidFill>
                            <a:srgbClr val="385723"/>
                          </a:solidFill>
                        </a:rPr>
                        <a:t>+30.780.534 </a:t>
                      </a:r>
                      <a:r>
                        <a:rPr lang="pl-PL" sz="1800" b="1" baseline="0" dirty="0" smtClean="0">
                          <a:solidFill>
                            <a:srgbClr val="385723"/>
                          </a:solidFill>
                        </a:rPr>
                        <a:t>zł</a:t>
                      </a:r>
                    </a:p>
                    <a:p>
                      <a:pPr algn="r"/>
                      <a:r>
                        <a:rPr lang="pl-PL" sz="1400" b="1" baseline="0" dirty="0" smtClean="0">
                          <a:solidFill>
                            <a:srgbClr val="385723"/>
                          </a:solidFill>
                        </a:rPr>
                        <a:t>(per saldo)</a:t>
                      </a:r>
                      <a:endParaRPr lang="pl-PL" sz="1400" b="1" dirty="0">
                        <a:solidFill>
                          <a:srgbClr val="385723"/>
                        </a:solidFill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14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Śródmieście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w tym z tytułu: sprzedaży lokali mieszkalnych przy ul. Noakowskiego 12 i Chmielnej (18.298.793 zł), sprzedaży zabudowanej nieruchomości gruntowej położonej przy ul. Marszałkowskiej 41 </a:t>
                      </a:r>
                      <a:b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 zniesienia współwłasności przy ul. Nowogrodzkiej (5.127.955 zł), wpływów z rocznej opłaty </a:t>
                      </a:r>
                      <a:r>
                        <a:rPr lang="pl-PL" sz="1400" b="0" kern="1200" baseline="0" dirty="0" err="1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przekształceniowej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(2.622.000 zł), zwrotu odpłatności za media (1.500.000 zł), sprzedaży lokali użytkowych (1.060.315 zł).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255824"/>
                  </a:ext>
                </a:extLst>
              </a:tr>
              <a:tr h="493652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+13.470.886</a:t>
                      </a:r>
                      <a:r>
                        <a:rPr lang="pl-PL" sz="1800" b="1" kern="1200" baseline="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Wola 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głównie z tytułu sprzedaży nieruchomości gruntowej położonej w rejonie ul. Dzielna róg Okopowej (13.015.396 zł).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487220"/>
                  </a:ext>
                </a:extLst>
              </a:tr>
              <a:tr h="49365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+9.290.000 zł</a:t>
                      </a:r>
                      <a:b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kern="120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(per saldo)</a:t>
                      </a:r>
                      <a:endParaRPr lang="pl-PL" sz="1800" b="1" kern="1200" dirty="0">
                        <a:solidFill>
                          <a:srgbClr val="38572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Mokotów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w tym z tytułu: wpływów z rozliczeń z lat ubiegłych (3.355.000 zł), zwrotu odpłatności </a:t>
                      </a:r>
                      <a:b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za media (3.500.000 zł), dochodów z najmu i dzierżawy mienia (1.750.000 zł).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4169580"/>
                  </a:ext>
                </a:extLst>
              </a:tr>
              <a:tr h="49365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+5.590.123 </a:t>
                      </a:r>
                      <a:r>
                        <a:rPr lang="pl-PL" sz="1800" b="1" kern="1200" dirty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Praga-Południe 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m.in. z tytułu wpływów z rocznej opłaty </a:t>
                      </a:r>
                      <a:r>
                        <a:rPr lang="pl-PL" sz="1400" b="0" kern="1200" baseline="0" dirty="0" err="1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przekształceniowej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(3.303.918 zł) oraz zwrotu odpłatności za media (2.000.000 zł).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6099418"/>
                  </a:ext>
                </a:extLst>
              </a:tr>
              <a:tr h="666429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+5.540.000 zł</a:t>
                      </a:r>
                      <a:endParaRPr lang="pl-PL" sz="1800" b="1" kern="1200" dirty="0">
                        <a:solidFill>
                          <a:srgbClr val="38572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Ochota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w tym z tytułu: wpływów z rozliczeń z lat ubiegłych (1.500.000 zł), wpływów z rocznej opłaty </a:t>
                      </a:r>
                      <a:r>
                        <a:rPr lang="pl-PL" sz="1400" b="0" kern="1200" baseline="0" dirty="0" err="1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przekształceniowej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(1.500.000 zł), zwrotu odpłatności za media (1.000.000 zł), wpływów z dzierżawy gruntów (1.000.000 zł).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0018703"/>
                  </a:ext>
                </a:extLst>
              </a:tr>
              <a:tr h="1064036"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 smtClean="0">
                          <a:solidFill>
                            <a:srgbClr val="385723"/>
                          </a:solidFill>
                        </a:rPr>
                        <a:t>+5.377.753 </a:t>
                      </a:r>
                      <a:r>
                        <a:rPr lang="pl-PL" sz="1800" b="1" baseline="0" dirty="0" smtClean="0">
                          <a:solidFill>
                            <a:srgbClr val="385723"/>
                          </a:solidFill>
                        </a:rPr>
                        <a:t>zł</a:t>
                      </a:r>
                    </a:p>
                    <a:p>
                      <a:pPr algn="r"/>
                      <a:r>
                        <a:rPr lang="pl-PL" sz="1400" b="1" baseline="0" dirty="0" smtClean="0">
                          <a:solidFill>
                            <a:srgbClr val="385723"/>
                          </a:solidFill>
                        </a:rPr>
                        <a:t>(per saldo)</a:t>
                      </a:r>
                      <a:endParaRPr lang="pl-PL" sz="1400" b="1" dirty="0">
                        <a:solidFill>
                          <a:srgbClr val="385723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14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Praga-Północ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w tym zwiększenie z tytułu zwrotu odpłatności za media (3.450.000 zł) oraz wpływów </a:t>
                      </a:r>
                      <a:b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z czynszu za mieszkania komunalne i z najmu lokali użytkowych (2.700.000 zł) oraz zmniejszenie </a:t>
                      </a:r>
                      <a:b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o 1.172.247 zł środków od inwestorów prywatnych na wypłatę odszkodowań za grunty zajęte pod inwestycje drogowe (10KDD w rejonie ul. Namysłowskiej i 4KDD w rejonie ul. Białostockiej) w związku </a:t>
                      </a:r>
                      <a:b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z przeniesieniem na 2024 r.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0148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4670407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6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72000"/>
            <a:ext cx="1118044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400" b="1" dirty="0" smtClean="0">
                <a:latin typeface="+mj-lt"/>
              </a:rPr>
              <a:t>Zwiększenie</a:t>
            </a:r>
            <a:r>
              <a:rPr lang="pl-PL" altLang="pl-PL" sz="2400" dirty="0" smtClean="0">
                <a:latin typeface="+mj-lt"/>
              </a:rPr>
              <a:t> </a:t>
            </a:r>
            <a:r>
              <a:rPr lang="pl-PL" altLang="pl-PL" sz="2400" dirty="0">
                <a:latin typeface="+mj-lt"/>
              </a:rPr>
              <a:t>planu </a:t>
            </a:r>
            <a:r>
              <a:rPr lang="pl-PL" altLang="pl-PL" sz="2400" b="1" dirty="0">
                <a:latin typeface="+mj-lt"/>
              </a:rPr>
              <a:t>wydatków bieżących</a:t>
            </a:r>
            <a:r>
              <a:rPr lang="pl-PL" altLang="pl-PL" sz="2400" dirty="0">
                <a:latin typeface="+mj-lt"/>
              </a:rPr>
              <a:t> w 2023 r. o </a:t>
            </a:r>
            <a:r>
              <a:rPr lang="pl-PL" altLang="pl-PL" sz="2400" b="1" dirty="0" smtClean="0">
                <a:latin typeface="+mj-lt"/>
              </a:rPr>
              <a:t>156,8 </a:t>
            </a:r>
            <a:r>
              <a:rPr lang="pl-PL" altLang="pl-PL" sz="2400" b="1" dirty="0">
                <a:latin typeface="+mj-lt"/>
              </a:rPr>
              <a:t>mln zł</a:t>
            </a:r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2023–2050 na sesję Rady m.st. W–wy</a:t>
            </a:r>
            <a:endParaRPr lang="pl-PL" dirty="0"/>
          </a:p>
        </p:txBody>
      </p:sp>
      <p:sp>
        <p:nvSpPr>
          <p:cNvPr id="9" name="pole tekstowe 13"/>
          <p:cNvSpPr txBox="1">
            <a:spLocks noChangeArrowheads="1"/>
          </p:cNvSpPr>
          <p:nvPr/>
        </p:nvSpPr>
        <p:spPr bwMode="auto">
          <a:xfrm>
            <a:off x="1764633" y="720306"/>
            <a:ext cx="86416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600" b="1" dirty="0">
                <a:latin typeface="+mj-lt"/>
              </a:rPr>
              <a:t>CZĘŚĆ OGÓLNOMIEJSKA:  </a:t>
            </a:r>
            <a:r>
              <a:rPr lang="pl-PL" altLang="pl-PL" sz="2400" b="1" dirty="0" smtClean="0">
                <a:solidFill>
                  <a:srgbClr val="385723"/>
                </a:solidFill>
                <a:latin typeface="+mj-lt"/>
              </a:rPr>
              <a:t>+73,8 </a:t>
            </a:r>
            <a:r>
              <a:rPr lang="pl-PL" altLang="pl-PL" sz="2000" b="1" dirty="0">
                <a:solidFill>
                  <a:srgbClr val="385723"/>
                </a:solidFill>
                <a:latin typeface="+mj-lt"/>
              </a:rPr>
              <a:t>mln zł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349329"/>
              </p:ext>
            </p:extLst>
          </p:nvPr>
        </p:nvGraphicFramePr>
        <p:xfrm>
          <a:off x="235460" y="1541663"/>
          <a:ext cx="11700000" cy="39447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39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60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4101">
                <a:tc>
                  <a:txBody>
                    <a:bodyPr/>
                    <a:lstStyle/>
                    <a:p>
                      <a:pPr algn="r"/>
                      <a:r>
                        <a:rPr lang="pl-PL" sz="2000" b="1" baseline="0" dirty="0" smtClean="0">
                          <a:solidFill>
                            <a:srgbClr val="385723"/>
                          </a:solidFill>
                          <a:latin typeface="+mj-lt"/>
                        </a:rPr>
                        <a:t>+73.780.996 </a:t>
                      </a:r>
                      <a:r>
                        <a:rPr lang="pl-PL" sz="2000" b="1" baseline="0" dirty="0">
                          <a:solidFill>
                            <a:srgbClr val="385723"/>
                          </a:solidFill>
                          <a:latin typeface="+mj-lt"/>
                        </a:rPr>
                        <a:t>zł</a:t>
                      </a:r>
                      <a:endParaRPr lang="pl-PL" sz="2000" b="1" dirty="0">
                        <a:solidFill>
                          <a:srgbClr val="385723"/>
                        </a:solidFill>
                        <a:latin typeface="+mj-lt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EFF8E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Część </a:t>
                      </a:r>
                      <a:r>
                        <a:rPr lang="pl-PL" sz="1600" b="1" kern="1200" baseline="0" dirty="0" err="1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ogólnomiejska</a:t>
                      </a:r>
                      <a:r>
                        <a:rPr lang="pl-PL" sz="16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– główne pozycje:</a:t>
                      </a:r>
                      <a:endParaRPr lang="pl-PL" sz="1600" b="1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EFF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6836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+160.504.990 </a:t>
                      </a:r>
                      <a:r>
                        <a:rPr lang="pl-PL" sz="1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zł</a:t>
                      </a:r>
                      <a:br>
                        <a:rPr lang="pl-PL" sz="1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4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(per saldo)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Wydatki oświatowe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głównie na dotacje dla placówek publicznych nieprowadzonych przez m.st. Warszawę i placówek niepublicznych.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255824"/>
                  </a:ext>
                </a:extLst>
              </a:tr>
              <a:tr h="906836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+16.145.951 zł</a:t>
                      </a:r>
                      <a:endParaRPr lang="pl-PL" sz="18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4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Warszawskie Centrum Pomocy Rodzinie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głównie na zapewnienie opieki osobom przebywającym </a:t>
                      </a:r>
                      <a:b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 dochodzącym w jednostkach pomocy społecznej.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4610122"/>
                  </a:ext>
                </a:extLst>
              </a:tr>
              <a:tr h="680127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+5.000.000 zł</a:t>
                      </a:r>
                      <a:endParaRPr lang="pl-PL" sz="1800" b="1" kern="1200" dirty="0">
                        <a:solidFill>
                          <a:srgbClr val="38572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Straż Miejska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m.st. Warszawy 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z przeznaczeniem na wynagrodzenia i pochodne.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7947482"/>
                  </a:ext>
                </a:extLst>
              </a:tr>
              <a:tr h="906836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-48.142.552 </a:t>
                      </a:r>
                      <a:r>
                        <a:rPr lang="pl-PL" sz="18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4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Obsługa zadłużenia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z uwagi na zmianę harmonogramu pozyskiwania środków zwrotnych </a:t>
                      </a:r>
                      <a:b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 weryfikację prognozy kształtowania się stóp procentowych.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487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949465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7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72000"/>
            <a:ext cx="1126752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400" b="1" dirty="0" smtClean="0">
                <a:latin typeface="+mj-lt"/>
              </a:rPr>
              <a:t>Zwiększenie</a:t>
            </a:r>
            <a:r>
              <a:rPr lang="pl-PL" altLang="pl-PL" sz="2400" dirty="0" smtClean="0">
                <a:latin typeface="+mj-lt"/>
              </a:rPr>
              <a:t> </a:t>
            </a:r>
            <a:r>
              <a:rPr lang="pl-PL" altLang="pl-PL" sz="2400" dirty="0">
                <a:latin typeface="+mj-lt"/>
              </a:rPr>
              <a:t>planu </a:t>
            </a:r>
            <a:r>
              <a:rPr lang="pl-PL" altLang="pl-PL" sz="2400" b="1" dirty="0">
                <a:latin typeface="+mj-lt"/>
              </a:rPr>
              <a:t>wydatków bieżących</a:t>
            </a:r>
            <a:r>
              <a:rPr lang="pl-PL" altLang="pl-PL" sz="2400" dirty="0">
                <a:latin typeface="+mj-lt"/>
              </a:rPr>
              <a:t> w 2023 r. o </a:t>
            </a:r>
            <a:r>
              <a:rPr lang="pl-PL" altLang="pl-PL" sz="2400" b="1" dirty="0" smtClean="0">
                <a:latin typeface="+mj-lt"/>
              </a:rPr>
              <a:t>156,8 </a:t>
            </a:r>
            <a:r>
              <a:rPr lang="pl-PL" altLang="pl-PL" sz="2400" b="1" dirty="0">
                <a:latin typeface="+mj-lt"/>
              </a:rPr>
              <a:t>mln zł</a:t>
            </a:r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2023–2050 na sesję Rady m.st. W–wy</a:t>
            </a:r>
            <a:endParaRPr lang="pl-PL" dirty="0"/>
          </a:p>
        </p:txBody>
      </p:sp>
      <p:sp>
        <p:nvSpPr>
          <p:cNvPr id="9" name="pole tekstowe 13"/>
          <p:cNvSpPr txBox="1">
            <a:spLocks noChangeArrowheads="1"/>
          </p:cNvSpPr>
          <p:nvPr/>
        </p:nvSpPr>
        <p:spPr bwMode="auto">
          <a:xfrm>
            <a:off x="1764000" y="604638"/>
            <a:ext cx="86416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600" b="1" dirty="0">
                <a:latin typeface="+mj-lt"/>
              </a:rPr>
              <a:t>CZĘŚĆ DZIELNICOWA:  </a:t>
            </a:r>
            <a:r>
              <a:rPr lang="pl-PL" altLang="pl-PL" sz="2400" b="1" dirty="0" smtClean="0">
                <a:solidFill>
                  <a:srgbClr val="385723"/>
                </a:solidFill>
                <a:latin typeface="+mj-lt"/>
              </a:rPr>
              <a:t>+83,0 </a:t>
            </a:r>
            <a:r>
              <a:rPr lang="pl-PL" altLang="pl-PL" sz="2000" b="1" dirty="0">
                <a:solidFill>
                  <a:srgbClr val="385723"/>
                </a:solidFill>
                <a:latin typeface="+mj-lt"/>
              </a:rPr>
              <a:t>mln zł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692651"/>
              </p:ext>
            </p:extLst>
          </p:nvPr>
        </p:nvGraphicFramePr>
        <p:xfrm>
          <a:off x="228474" y="1318304"/>
          <a:ext cx="11712706" cy="403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80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r"/>
                      <a:r>
                        <a:rPr lang="pl-PL" sz="2000" b="1" baseline="0" dirty="0" smtClean="0">
                          <a:solidFill>
                            <a:srgbClr val="385723"/>
                          </a:solidFill>
                          <a:latin typeface="+mj-lt"/>
                        </a:rPr>
                        <a:t>+83.019.156</a:t>
                      </a:r>
                      <a:r>
                        <a:rPr lang="pl-PL" sz="1600" b="1" baseline="0" dirty="0" smtClean="0">
                          <a:solidFill>
                            <a:srgbClr val="385723"/>
                          </a:solidFill>
                          <a:latin typeface="+mj-lt"/>
                        </a:rPr>
                        <a:t> </a:t>
                      </a:r>
                      <a:r>
                        <a:rPr lang="pl-PL" sz="2000" b="1" baseline="0" dirty="0">
                          <a:solidFill>
                            <a:srgbClr val="385723"/>
                          </a:solidFill>
                          <a:latin typeface="+mj-lt"/>
                        </a:rPr>
                        <a:t>zł</a:t>
                      </a:r>
                      <a:endParaRPr lang="pl-PL" sz="2000" b="1" dirty="0">
                        <a:solidFill>
                          <a:srgbClr val="385723"/>
                        </a:solidFill>
                        <a:latin typeface="+mj-lt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C8E6B4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5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Część </a:t>
                      </a:r>
                      <a:r>
                        <a:rPr lang="pl-PL" sz="15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dzielnicowa – główne pozycje:</a:t>
                      </a:r>
                      <a:endParaRPr lang="pl-PL" sz="1500" b="1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C8E6B4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+30.500.276 </a:t>
                      </a:r>
                      <a:r>
                        <a:rPr lang="pl-PL" sz="1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zł</a:t>
                      </a:r>
                      <a:br>
                        <a:rPr lang="pl-PL" sz="1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4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(per saldo)</a:t>
                      </a:r>
                      <a:endParaRPr lang="pl-PL" sz="18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Mokotów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m.in. z przeznaczeniem na wydatki oświatowo-edukacyjne (21.728.252 zł) oraz rozliczenia </a:t>
                      </a:r>
                      <a:b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ze wspólnotami mieszkaniowymi (8.293.414 zł).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25582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+22.720.088 </a:t>
                      </a:r>
                      <a:r>
                        <a:rPr lang="pl-PL" sz="1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zł</a:t>
                      </a:r>
                      <a:br>
                        <a:rPr lang="pl-PL" sz="1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4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(per saldo)</a:t>
                      </a:r>
                      <a:endParaRPr lang="pl-PL" sz="18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Śródmieście 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głównie z przeznaczeniem na utrzymanie mieszkaniowego zasobu komunalnego (22.884.990 zł).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48722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+7.374.090 </a:t>
                      </a:r>
                      <a:r>
                        <a:rPr lang="pl-PL" sz="1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zł</a:t>
                      </a:r>
                      <a:br>
                        <a:rPr lang="pl-PL" sz="1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4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(per saldo)</a:t>
                      </a:r>
                      <a:endParaRPr lang="pl-PL" sz="18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Praga-Północ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</a:t>
                      </a: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głównie z przeznaczeniem na utrzymanie mieszkaniowego zasobu komunalnego (7.204.056 zł).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8009049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+6.431.846 </a:t>
                      </a:r>
                      <a:r>
                        <a:rPr lang="pl-PL" sz="1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zł</a:t>
                      </a:r>
                      <a:br>
                        <a:rPr lang="pl-PL" sz="1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4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(per saldo)</a:t>
                      </a:r>
                      <a:endParaRPr lang="pl-PL" sz="18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Praga-Południe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w tym z przeznaczeniem na: utrzymanie mieszkaniowego zasobu komunalnego (4.895.683 zł), wydatki oświatowo-edukacyjne (897.055 zł), dotacje dla instytucji kultury (590.000 zł).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066218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+5.114.704 zł</a:t>
                      </a:r>
                    </a:p>
                    <a:p>
                      <a:pPr marL="0" algn="r" defTabSz="914400" rtl="0" eaLnBrk="1" latinLnBrk="0" hangingPunct="1"/>
                      <a:r>
                        <a:rPr lang="pl-PL" sz="14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(per saldo)</a:t>
                      </a:r>
                      <a:endParaRPr lang="pl-PL" sz="18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Ochota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m.in. z przeznaczeniem na rozliczenia ze wspólnotami mieszkaniowymi (3.840.000 zł) oraz wydatki oświatowo-edukacyjne (715.748 zł).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2760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666178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8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72000"/>
            <a:ext cx="852475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400" dirty="0">
                <a:latin typeface="+mj-lt"/>
              </a:rPr>
              <a:t>Zmiana </a:t>
            </a:r>
            <a:r>
              <a:rPr lang="pl-PL" altLang="pl-PL" sz="2400" b="1" dirty="0">
                <a:latin typeface="+mj-lt"/>
              </a:rPr>
              <a:t>wydatków majątkowych</a:t>
            </a:r>
            <a:r>
              <a:rPr lang="pl-PL" altLang="pl-PL" sz="2400" dirty="0">
                <a:latin typeface="+mj-lt"/>
              </a:rPr>
              <a:t> w 2023 r.</a:t>
            </a:r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2023–2050 na sesję Rady m.st. W–wy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198151"/>
              </p:ext>
            </p:extLst>
          </p:nvPr>
        </p:nvGraphicFramePr>
        <p:xfrm>
          <a:off x="2149596" y="1347610"/>
          <a:ext cx="7530858" cy="39815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771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2299">
                  <a:extLst>
                    <a:ext uri="{9D8B030D-6E8A-4147-A177-3AD203B41FA5}">
                      <a16:colId xmlns:a16="http://schemas.microsoft.com/office/drawing/2014/main" val="2216440684"/>
                    </a:ext>
                  </a:extLst>
                </a:gridCol>
                <a:gridCol w="2271401">
                  <a:extLst>
                    <a:ext uri="{9D8B030D-6E8A-4147-A177-3AD203B41FA5}">
                      <a16:colId xmlns:a16="http://schemas.microsoft.com/office/drawing/2014/main" val="3459496494"/>
                    </a:ext>
                  </a:extLst>
                </a:gridCol>
              </a:tblGrid>
              <a:tr h="325578">
                <a:tc>
                  <a:txBody>
                    <a:bodyPr/>
                    <a:lstStyle/>
                    <a:p>
                      <a:pPr algn="l"/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Projekt zmiany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809244"/>
                  </a:ext>
                </a:extLst>
              </a:tr>
              <a:tr h="325578">
                <a:tc>
                  <a:txBody>
                    <a:bodyPr/>
                    <a:lstStyle/>
                    <a:p>
                      <a:pPr algn="l"/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400" b="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958204"/>
                  </a:ext>
                </a:extLst>
              </a:tr>
              <a:tr h="606759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Wydatki majątkowe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-351,4</a:t>
                      </a:r>
                      <a:endParaRPr lang="pl-PL" sz="28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 smtClean="0">
                          <a:latin typeface="+mj-lt"/>
                        </a:rPr>
                        <a:t>4.107</a:t>
                      </a:r>
                      <a:endParaRPr lang="pl-PL" sz="2800" b="1" dirty="0"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491">
                <a:tc gridSpan="2">
                  <a:txBody>
                    <a:bodyPr/>
                    <a:lstStyle/>
                    <a:p>
                      <a:pPr algn="l"/>
                      <a:r>
                        <a:rPr lang="pl-PL" sz="1600" b="0" dirty="0">
                          <a:latin typeface="+mj-lt"/>
                          <a:cs typeface="Calibri" panose="020F0502020204030204" pitchFamily="34" charset="0"/>
                        </a:rPr>
                        <a:t>   z tego: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l-PL" sz="2800" b="1" dirty="0"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6759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  – </a:t>
                      </a:r>
                      <a:r>
                        <a:rPr lang="pl-PL" sz="1800" b="0" dirty="0" err="1">
                          <a:latin typeface="+mj-lt"/>
                          <a:cs typeface="Calibri" panose="020F0502020204030204" pitchFamily="34" charset="0"/>
                        </a:rPr>
                        <a:t>ogólnomiejskie</a:t>
                      </a:r>
                      <a:endParaRPr lang="pl-PL" sz="18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-327,7</a:t>
                      </a:r>
                      <a:endParaRPr lang="pl-PL" sz="28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2.096</a:t>
                      </a:r>
                      <a:endParaRPr lang="pl-PL" sz="2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6759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  – dzielnicowe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-53,8</a:t>
                      </a:r>
                      <a:endParaRPr lang="pl-PL" sz="28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1.498</a:t>
                      </a:r>
                      <a:endParaRPr lang="pl-PL" sz="2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6759">
                <a:tc>
                  <a:txBody>
                    <a:bodyPr/>
                    <a:lstStyle/>
                    <a:p>
                      <a:pPr algn="l"/>
                      <a:r>
                        <a:rPr lang="pl-PL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– pozostałe</a:t>
                      </a:r>
                      <a:endParaRPr lang="pl-PL" sz="18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+30,1</a:t>
                      </a:r>
                      <a:endParaRPr lang="pl-PL" sz="28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512</a:t>
                      </a:r>
                      <a:endParaRPr lang="pl-PL" sz="2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6756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5476246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9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72000"/>
            <a:ext cx="10588624" cy="74230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</a:pPr>
            <a:r>
              <a:rPr lang="pl-PL" altLang="pl-PL" sz="2400" b="1" dirty="0" smtClean="0">
                <a:latin typeface="+mj-lt"/>
              </a:rPr>
              <a:t>Zmniejszenie</a:t>
            </a:r>
            <a:r>
              <a:rPr lang="pl-PL" altLang="pl-PL" sz="2400" dirty="0" smtClean="0">
                <a:latin typeface="+mj-lt"/>
              </a:rPr>
              <a:t> </a:t>
            </a:r>
            <a:r>
              <a:rPr lang="pl-PL" altLang="pl-PL" sz="2400" dirty="0">
                <a:latin typeface="+mj-lt"/>
              </a:rPr>
              <a:t>planu </a:t>
            </a:r>
            <a:r>
              <a:rPr lang="pl-PL" altLang="pl-PL" sz="2400" b="1" dirty="0">
                <a:latin typeface="+mj-lt"/>
              </a:rPr>
              <a:t>wydatków majątkowych</a:t>
            </a:r>
            <a:r>
              <a:rPr lang="pl-PL" altLang="pl-PL" sz="2400" dirty="0">
                <a:latin typeface="+mj-lt"/>
              </a:rPr>
              <a:t> w 2023 r. o </a:t>
            </a:r>
            <a:r>
              <a:rPr lang="pl-PL" altLang="pl-PL" sz="2400" b="1" dirty="0" smtClean="0">
                <a:latin typeface="+mj-lt"/>
              </a:rPr>
              <a:t>351,4 </a:t>
            </a:r>
            <a:r>
              <a:rPr lang="pl-PL" altLang="pl-PL" sz="2400" b="1" dirty="0">
                <a:latin typeface="+mj-lt"/>
              </a:rPr>
              <a:t>mln zł</a:t>
            </a:r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2023–2050 na sesję Rady m.st. W–wy</a:t>
            </a:r>
            <a:endParaRPr lang="pl-PL" dirty="0"/>
          </a:p>
        </p:txBody>
      </p:sp>
      <p:sp>
        <p:nvSpPr>
          <p:cNvPr id="9" name="pole tekstowe 13"/>
          <p:cNvSpPr txBox="1">
            <a:spLocks noChangeArrowheads="1"/>
          </p:cNvSpPr>
          <p:nvPr/>
        </p:nvSpPr>
        <p:spPr bwMode="auto">
          <a:xfrm>
            <a:off x="1764000" y="576000"/>
            <a:ext cx="86416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600" b="1" dirty="0">
                <a:latin typeface="+mj-lt"/>
              </a:rPr>
              <a:t>CZĘŚĆ OGÓLNOMIEJSKA:  </a:t>
            </a:r>
            <a:r>
              <a:rPr lang="pl-PL" altLang="pl-PL" sz="2400" b="1" dirty="0" smtClean="0">
                <a:solidFill>
                  <a:srgbClr val="C00000"/>
                </a:solidFill>
                <a:latin typeface="+mj-lt"/>
              </a:rPr>
              <a:t>-327,7 </a:t>
            </a:r>
            <a:r>
              <a:rPr lang="pl-PL" altLang="pl-PL" sz="2000" b="1" dirty="0">
                <a:solidFill>
                  <a:srgbClr val="C00000"/>
                </a:solidFill>
                <a:latin typeface="+mj-lt"/>
              </a:rPr>
              <a:t>mln zł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224024"/>
              </p:ext>
            </p:extLst>
          </p:nvPr>
        </p:nvGraphicFramePr>
        <p:xfrm>
          <a:off x="353577" y="1037665"/>
          <a:ext cx="11700000" cy="55381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9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70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3186">
                <a:tc>
                  <a:txBody>
                    <a:bodyPr/>
                    <a:lstStyle/>
                    <a:p>
                      <a:pPr algn="r"/>
                      <a:r>
                        <a:rPr lang="pl-PL" sz="20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-327.696.330 zł</a:t>
                      </a:r>
                      <a:br>
                        <a:rPr lang="pl-PL" sz="20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(per</a:t>
                      </a:r>
                      <a:r>
                        <a:rPr lang="pl-PL" sz="1400" b="1" kern="12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saldo)</a:t>
                      </a:r>
                      <a:endParaRPr lang="pl-PL" sz="1600" b="1" dirty="0">
                        <a:solidFill>
                          <a:srgbClr val="C00000"/>
                        </a:solidFill>
                      </a:endParaRPr>
                    </a:p>
                  </a:txBody>
                  <a:tcPr marL="91426" marR="91426" marT="45719" marB="45719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5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Wydatki majątkowe w części </a:t>
                      </a:r>
                      <a:r>
                        <a:rPr lang="pl-PL" sz="15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ogólnomiejskiej</a:t>
                      </a:r>
                      <a:r>
                        <a:rPr lang="pl-PL" sz="15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główne pozycje:</a:t>
                      </a:r>
                      <a:endParaRPr lang="pl-PL" sz="15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solidFill>
                      <a:srgbClr val="FEDD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88169"/>
                  </a:ext>
                </a:extLst>
              </a:tr>
              <a:tr h="21743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Przeniesienia planu wydatków z 2023 r. na lata następne w związku z realizacją m.in. następujących zadań:</a:t>
                      </a:r>
                      <a:endParaRPr lang="pl-PL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-277812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/>
                </a:tc>
                <a:extLst>
                  <a:ext uri="{0D108BD9-81ED-4DB2-BD59-A6C34878D82A}">
                    <a16:rowId xmlns:a16="http://schemas.microsoft.com/office/drawing/2014/main" val="1760661513"/>
                  </a:ext>
                </a:extLst>
              </a:tr>
              <a:tr h="937051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-289.000.000</a:t>
                      </a:r>
                      <a:r>
                        <a:rPr lang="pl-PL" sz="1600" b="1" kern="12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Rozbudowa II linii metra</a:t>
                      </a:r>
                      <a:r>
                        <a:rPr lang="pl-PL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•</a:t>
                      </a:r>
                      <a:r>
                        <a:rPr lang="pl-PL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„Dokończenie budowy odcinka wsch. - północnego II linii metra (do stacji "Bródno")” – 115.000.000 zł;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•</a:t>
                      </a:r>
                      <a:r>
                        <a:rPr lang="pl-PL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„Kontynuacja budowy odcinka zachodniego od szlaku za stacją "Księcia Janusza" do stacji "Powstańców Śląskich"” – 80.000.000 zł;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•</a:t>
                      </a:r>
                      <a:r>
                        <a:rPr lang="pl-PL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„Odcinek zachodni: od szlaku za stacją "Rondo Daszyńskiego" do stacji "Księcia Janusza"” – 75.000.000 zł;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•</a:t>
                      </a:r>
                      <a:r>
                        <a:rPr lang="pl-PL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„Odcinek wsch. - północny: od szlaku za stacją "Dworzec Wileński" do stacji "Targówek 2"” – 19.000.000 zł;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(przeniesienie na 2024 r.)</a:t>
                      </a:r>
                      <a:endParaRPr lang="pl-PL" sz="1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958369"/>
                  </a:ext>
                </a:extLst>
              </a:tr>
              <a:tr h="428887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-32.000.000 </a:t>
                      </a:r>
                      <a:r>
                        <a:rPr lang="pl-PL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„Modernizacja kotłowni”</a:t>
                      </a:r>
                      <a:br>
                        <a:rPr lang="pl-PL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(przeniesienie na 2025 r. oraz do zadania pn. „Wykorzystanie lokalnych źródeł energii odnawialnej - część II” na lata 2024-2025)</a:t>
                      </a:r>
                      <a:endParaRPr lang="pl-PL" sz="1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2572836"/>
                  </a:ext>
                </a:extLst>
              </a:tr>
              <a:tr h="347893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-15.850.784 zł</a:t>
                      </a:r>
                      <a:endParaRPr kumimoji="0" lang="pl-PL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Engram Warsaw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„Modernizacja terenu przy ul. Wawelskiej 5 - etap I”</a:t>
                      </a:r>
                      <a:br>
                        <a:rPr lang="pl-PL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(przeniesienie na 2025 r.)</a:t>
                      </a:r>
                      <a:endParaRPr lang="pl-PL" sz="1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519664"/>
                  </a:ext>
                </a:extLst>
              </a:tr>
              <a:tr h="347893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-12.814.608 zł</a:t>
                      </a:r>
                      <a:endParaRPr kumimoji="0" lang="pl-PL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Engram Warsaw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„Przebudowa części nawierzchni Placu Defilad - etap II”</a:t>
                      </a:r>
                      <a:br>
                        <a:rPr lang="pl-PL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(przeniesienie na 2024 r.)</a:t>
                      </a:r>
                      <a:endParaRPr lang="pl-PL" sz="1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4779637"/>
                  </a:ext>
                </a:extLst>
              </a:tr>
              <a:tr h="428887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-9.213.711 zł</a:t>
                      </a:r>
                      <a:endParaRPr kumimoji="0" lang="pl-PL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Engram Warsaw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„Modernizacja zabytkowych obiektów oraz budowa sali koncertowej przy ul. Grochowskiej na potrzeby </a:t>
                      </a:r>
                      <a:r>
                        <a:rPr lang="pl-PL" sz="10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Sinfonia</a:t>
                      </a:r>
                      <a:r>
                        <a:rPr lang="pl-PL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0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Varsovia</a:t>
                      </a:r>
                      <a:r>
                        <a:rPr lang="pl-PL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etap I” </a:t>
                      </a:r>
                      <a:br>
                        <a:rPr lang="pl-PL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(przeniesienie na 2025 r.)</a:t>
                      </a:r>
                      <a:endParaRPr lang="pl-PL" sz="1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5864529"/>
                  </a:ext>
                </a:extLst>
              </a:tr>
              <a:tr h="22325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Przeniesienie do planu wydatków na 2023 r. kwot zaplanowanych w latach następnych, w tym:</a:t>
                      </a:r>
                      <a:endParaRPr lang="pl-PL" sz="1200" b="1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endParaRPr lang="pl-PL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6030109"/>
                  </a:ext>
                </a:extLst>
              </a:tr>
              <a:tr h="472314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+140.000.000 zł</a:t>
                      </a:r>
                      <a:endParaRPr kumimoji="0" lang="pl-PL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85723"/>
                        </a:solidFill>
                        <a:effectLst/>
                        <a:uLnTx/>
                        <a:uFillTx/>
                        <a:latin typeface="Engram Warsaw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„Projekt i budowa II linii metra, w tym: dokończenie budowy odcinka zachodniego od szklaku ze stacją "Powstańców Śląskich" do "Połczyńska" wraz ze stacją Techniczno-Postojową "Mory"”</a:t>
                      </a:r>
                      <a:br>
                        <a:rPr lang="pl-PL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(przeniesienie z 2024 r.)</a:t>
                      </a:r>
                      <a:endParaRPr lang="pl-PL" sz="1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180787"/>
                  </a:ext>
                </a:extLst>
              </a:tr>
              <a:tr h="428887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+17.500.000 zł</a:t>
                      </a:r>
                      <a:endParaRPr kumimoji="0" lang="pl-PL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85723"/>
                        </a:solidFill>
                        <a:effectLst/>
                        <a:uLnTx/>
                        <a:uFillTx/>
                        <a:latin typeface="Engram Warsaw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„Budowa kładki pieszo-rowerowej nad Wisłą”</a:t>
                      </a:r>
                      <a:br>
                        <a:rPr lang="pl-PL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(przeniesienie z 2024 r.)</a:t>
                      </a:r>
                      <a:endParaRPr lang="pl-PL" sz="1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549254"/>
                  </a:ext>
                </a:extLst>
              </a:tr>
              <a:tr h="428887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+4.390.000 zł</a:t>
                      </a:r>
                      <a:endParaRPr kumimoji="0" lang="pl-PL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85723"/>
                        </a:solidFill>
                        <a:effectLst/>
                        <a:uLnTx/>
                        <a:uFillTx/>
                        <a:latin typeface="Engram Warsaw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„Budowa Centrum Aktywności Międzypokoleniowej przy ul. Korotyńskiego 13”</a:t>
                      </a:r>
                      <a:br>
                        <a:rPr lang="pl-PL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(przeniesienie z 2024 r.)</a:t>
                      </a:r>
                      <a:endParaRPr lang="pl-PL" sz="1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961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38799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warszawa_urzędow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95959"/>
      </a:accent1>
      <a:accent2>
        <a:srgbClr val="FFC837"/>
      </a:accent2>
      <a:accent3>
        <a:srgbClr val="E62314"/>
      </a:accent3>
      <a:accent4>
        <a:srgbClr val="7F7F7F"/>
      </a:accent4>
      <a:accent5>
        <a:srgbClr val="FA552D"/>
      </a:accent5>
      <a:accent6>
        <a:srgbClr val="000000"/>
      </a:accent6>
      <a:hlink>
        <a:srgbClr val="0563C1"/>
      </a:hlink>
      <a:folHlink>
        <a:srgbClr val="954F72"/>
      </a:folHlink>
    </a:clrScheme>
    <a:fontScheme name="Warszawa">
      <a:majorFont>
        <a:latin typeface="Engram Warsaw"/>
        <a:ea typeface=""/>
        <a:cs typeface=""/>
      </a:majorFont>
      <a:minorFont>
        <a:latin typeface="Engram Warsaw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52A83190-5C58-43DF-A99C-86CC3ACE509E}" vid="{2EB448BE-35FD-4700-9329-7C2864931BE4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5451</TotalTime>
  <Words>4173</Words>
  <Application>Microsoft Office PowerPoint</Application>
  <PresentationFormat>Panoramiczny</PresentationFormat>
  <Paragraphs>613</Paragraphs>
  <Slides>32</Slides>
  <Notes>6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32</vt:i4>
      </vt:variant>
    </vt:vector>
  </HeadingPairs>
  <TitlesOfParts>
    <vt:vector size="39" baseType="lpstr">
      <vt:lpstr>Arial</vt:lpstr>
      <vt:lpstr>Calibri</vt:lpstr>
      <vt:lpstr>Engram Warsaw</vt:lpstr>
      <vt:lpstr>Engram Warsaw Light</vt:lpstr>
      <vt:lpstr>Times New Roman</vt:lpstr>
      <vt:lpstr>Wingdings</vt:lpstr>
      <vt:lpstr>Motyw pakietu Office</vt:lpstr>
      <vt:lpstr>Projekty zmiany budżetu  i Wieloletniej Prognozy Finansowej na sesję Rady m.st. Warszawy  w dniu 5 października 2023 r. </vt:lpstr>
      <vt:lpstr>Projekt zmiany budżetu na 2023 rok na sesję Rady m.st. Warszawy w dn. 5 października 2023 r.</vt:lpstr>
      <vt:lpstr>Zmiana głównych parametrów budżetowych w 2023 r.</vt:lpstr>
      <vt:lpstr>Zwiększenie planu dochodów w 2023 r. o 189,8 mln zł</vt:lpstr>
      <vt:lpstr>Zwiększenie planu dochodów w 2023 r. o 189,8 mln zł</vt:lpstr>
      <vt:lpstr>Zwiększenie planu wydatków bieżących w 2023 r. o 156,8 mln zł</vt:lpstr>
      <vt:lpstr>Zwiększenie planu wydatków bieżących w 2023 r. o 156,8 mln zł</vt:lpstr>
      <vt:lpstr>Zmiana wydatków majątkowych w 2023 r.</vt:lpstr>
      <vt:lpstr>Zmniejszenie planu wydatków majątkowych w 2023 r. o 351,4 mln zł</vt:lpstr>
      <vt:lpstr>Zmniejszenie planu wydatków majątkowych w 2023 r. o 351,4 mln zł</vt:lpstr>
      <vt:lpstr>Zmniejszenie planu wydatków majątkowych w 2023 r. o 351,4 mln zł</vt:lpstr>
      <vt:lpstr>Projekt zmiany  Wieloletniej Prognozy Finansowej  na lata 2023–2050 na sesję Rady m.st. Warszawy w dn. 5 października 2023 r.</vt:lpstr>
      <vt:lpstr>Wieloletnia Prognoza Finansowa  Zmiany w prognozie wydatków majątkowych</vt:lpstr>
      <vt:lpstr>Wydatki majątkowe</vt:lpstr>
      <vt:lpstr>Wydatki majątkowe</vt:lpstr>
      <vt:lpstr>Wydatki majątkowe</vt:lpstr>
      <vt:lpstr>Wydatki majątkowe</vt:lpstr>
      <vt:lpstr>Autopoprawka A do projektu zmiany budżetu</vt:lpstr>
      <vt:lpstr>Zwiększenie planu dochodów w 2023 r. o 39,8 mln zł</vt:lpstr>
      <vt:lpstr>Zwiększenie planu wydatków bieżących w 2023 r. o 12,2 mln zł</vt:lpstr>
      <vt:lpstr>Zmiany wydatków majątkowych w 2023 r.</vt:lpstr>
      <vt:lpstr>Zwiększenie planu wydatków majątkowych w 2023 r. o 7,9 mln zł</vt:lpstr>
      <vt:lpstr>Zwiększenie planu wydatków majątkowych w 2023 r. o 7,9 mln zł</vt:lpstr>
      <vt:lpstr>Autopoprawka A do projektu zmiany  Wieloletniej Prognozy Finansowej</vt:lpstr>
      <vt:lpstr>Wieloletnia Prognoza Finansowa  Zmiany w prognozie wydatków majątkowych</vt:lpstr>
      <vt:lpstr>Prezentacja programu PowerPoint</vt:lpstr>
      <vt:lpstr>Prezentacja programu PowerPoint</vt:lpstr>
      <vt:lpstr>Prezentacja programu PowerPoint</vt:lpstr>
      <vt:lpstr>Prezentacja programu PowerPoint</vt:lpstr>
      <vt:lpstr>Podsumowanie  </vt:lpstr>
      <vt:lpstr>Wieloletnia Prognoza Finansowa  Zmiany w prognozie wyniku budżetu</vt:lpstr>
      <vt:lpstr>Wieloletnia Prognoza Finansowa  Zmiany w programie kredytowym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zmiana 05.10.2023</dc:title>
  <dc:creator>Biuro Planowania Budżetowego</dc:creator>
  <cp:lastModifiedBy>Rogowiecki Dominik (PB)</cp:lastModifiedBy>
  <cp:revision>543</cp:revision>
  <cp:lastPrinted>2023-03-08T12:50:33Z</cp:lastPrinted>
  <dcterms:created xsi:type="dcterms:W3CDTF">2022-12-23T10:36:43Z</dcterms:created>
  <dcterms:modified xsi:type="dcterms:W3CDTF">2023-10-05T11:26:01Z</dcterms:modified>
</cp:coreProperties>
</file>